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567" r:id="rId2"/>
    <p:sldId id="568" r:id="rId3"/>
    <p:sldId id="668" r:id="rId4"/>
    <p:sldId id="569" r:id="rId5"/>
    <p:sldId id="570" r:id="rId6"/>
    <p:sldId id="678" r:id="rId7"/>
    <p:sldId id="679" r:id="rId8"/>
    <p:sldId id="680" r:id="rId9"/>
    <p:sldId id="681" r:id="rId10"/>
    <p:sldId id="682" r:id="rId11"/>
    <p:sldId id="683" r:id="rId12"/>
    <p:sldId id="684" r:id="rId13"/>
  </p:sldIdLst>
  <p:sldSz cx="10080625" cy="7200900"/>
  <p:notesSz cx="6807200" cy="9939338"/>
  <p:defaultTextStyle>
    <a:defPPr>
      <a:defRPr lang="ja-JP"/>
    </a:defPPr>
    <a:lvl1pPr marL="0" algn="l" defTabSz="969126" rtl="0" eaLnBrk="1" latinLnBrk="0" hangingPunct="1">
      <a:defRPr kumimoji="1" sz="1900" kern="1200">
        <a:solidFill>
          <a:schemeClr val="tx1"/>
        </a:solidFill>
        <a:latin typeface="+mn-lt"/>
        <a:ea typeface="+mn-ea"/>
        <a:cs typeface="+mn-cs"/>
      </a:defRPr>
    </a:lvl1pPr>
    <a:lvl2pPr marL="484564" algn="l" defTabSz="969126" rtl="0" eaLnBrk="1" latinLnBrk="0" hangingPunct="1">
      <a:defRPr kumimoji="1" sz="1900" kern="1200">
        <a:solidFill>
          <a:schemeClr val="tx1"/>
        </a:solidFill>
        <a:latin typeface="+mn-lt"/>
        <a:ea typeface="+mn-ea"/>
        <a:cs typeface="+mn-cs"/>
      </a:defRPr>
    </a:lvl2pPr>
    <a:lvl3pPr marL="969126" algn="l" defTabSz="969126" rtl="0" eaLnBrk="1" latinLnBrk="0" hangingPunct="1">
      <a:defRPr kumimoji="1" sz="1900" kern="1200">
        <a:solidFill>
          <a:schemeClr val="tx1"/>
        </a:solidFill>
        <a:latin typeface="+mn-lt"/>
        <a:ea typeface="+mn-ea"/>
        <a:cs typeface="+mn-cs"/>
      </a:defRPr>
    </a:lvl3pPr>
    <a:lvl4pPr marL="1453689" algn="l" defTabSz="969126" rtl="0" eaLnBrk="1" latinLnBrk="0" hangingPunct="1">
      <a:defRPr kumimoji="1" sz="1900" kern="1200">
        <a:solidFill>
          <a:schemeClr val="tx1"/>
        </a:solidFill>
        <a:latin typeface="+mn-lt"/>
        <a:ea typeface="+mn-ea"/>
        <a:cs typeface="+mn-cs"/>
      </a:defRPr>
    </a:lvl4pPr>
    <a:lvl5pPr marL="1938249" algn="l" defTabSz="969126" rtl="0" eaLnBrk="1" latinLnBrk="0" hangingPunct="1">
      <a:defRPr kumimoji="1" sz="1900" kern="1200">
        <a:solidFill>
          <a:schemeClr val="tx1"/>
        </a:solidFill>
        <a:latin typeface="+mn-lt"/>
        <a:ea typeface="+mn-ea"/>
        <a:cs typeface="+mn-cs"/>
      </a:defRPr>
    </a:lvl5pPr>
    <a:lvl6pPr marL="2422812" algn="l" defTabSz="969126" rtl="0" eaLnBrk="1" latinLnBrk="0" hangingPunct="1">
      <a:defRPr kumimoji="1" sz="1900" kern="1200">
        <a:solidFill>
          <a:schemeClr val="tx1"/>
        </a:solidFill>
        <a:latin typeface="+mn-lt"/>
        <a:ea typeface="+mn-ea"/>
        <a:cs typeface="+mn-cs"/>
      </a:defRPr>
    </a:lvl6pPr>
    <a:lvl7pPr marL="2907378" algn="l" defTabSz="969126" rtl="0" eaLnBrk="1" latinLnBrk="0" hangingPunct="1">
      <a:defRPr kumimoji="1" sz="1900" kern="1200">
        <a:solidFill>
          <a:schemeClr val="tx1"/>
        </a:solidFill>
        <a:latin typeface="+mn-lt"/>
        <a:ea typeface="+mn-ea"/>
        <a:cs typeface="+mn-cs"/>
      </a:defRPr>
    </a:lvl7pPr>
    <a:lvl8pPr marL="3391940" algn="l" defTabSz="969126" rtl="0" eaLnBrk="1" latinLnBrk="0" hangingPunct="1">
      <a:defRPr kumimoji="1" sz="1900" kern="1200">
        <a:solidFill>
          <a:schemeClr val="tx1"/>
        </a:solidFill>
        <a:latin typeface="+mn-lt"/>
        <a:ea typeface="+mn-ea"/>
        <a:cs typeface="+mn-cs"/>
      </a:defRPr>
    </a:lvl8pPr>
    <a:lvl9pPr marL="3876505" algn="l" defTabSz="969126"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68">
          <p15:clr>
            <a:srgbClr val="A4A3A4"/>
          </p15:clr>
        </p15:guide>
        <p15:guide id="2" pos="3176">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85B502D-5F7C-21D0-5E01-6045EAD918FA}" name="楠田 明浩(kusuda-akihiro.pe9)" initials="楠田" userId="S::KAQDT@lansys.mhlw.go.jp::f3ad26bb-313c-4b93-a005-1af0e19e630c" providerId="AD"/>
  <p188:author id="{5E49B5CB-AD27-E84A-0421-CFE6FAC80F9C}" name="吉田 史弥(yoshida-fumiya.96o)" initials="史吉" userId="S::YFOEY@lansys.mhlw.go.jp::89f1ae5a-3cd5-4f9d-8219-4c31bcdcf9f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鈴木 重郎(suzuki-shigeo)" initials="鈴木" lastIdx="5" clrIdx="0">
    <p:extLst>
      <p:ext uri="{19B8F6BF-5375-455C-9EA6-DF929625EA0E}">
        <p15:presenceInfo xmlns:p15="http://schemas.microsoft.com/office/powerpoint/2012/main" userId="S-1-5-21-4175116151-3849908774-3845857867-391249" providerId="AD"/>
      </p:ext>
    </p:extLst>
  </p:cmAuthor>
  <p:cmAuthor id="2" name="原 伊吹(hara-ibuki)" initials="原" lastIdx="6" clrIdx="1">
    <p:extLst>
      <p:ext uri="{19B8F6BF-5375-455C-9EA6-DF929625EA0E}">
        <p15:presenceInfo xmlns:p15="http://schemas.microsoft.com/office/powerpoint/2012/main" userId="S-1-5-21-4175116151-3849908774-3845857867-3394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CCFFFF"/>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2" autoAdjust="0"/>
    <p:restoredTop sz="94833" autoAdjust="0"/>
  </p:normalViewPr>
  <p:slideViewPr>
    <p:cSldViewPr>
      <p:cViewPr varScale="1">
        <p:scale>
          <a:sx n="105" d="100"/>
          <a:sy n="105" d="100"/>
        </p:scale>
        <p:origin x="1944" y="108"/>
      </p:cViewPr>
      <p:guideLst>
        <p:guide orient="horz" pos="2268"/>
        <p:guide pos="317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8475"/>
          </a:xfrm>
          <a:prstGeom prst="rect">
            <a:avLst/>
          </a:prstGeom>
        </p:spPr>
        <p:txBody>
          <a:bodyPr vert="horz" lIns="91432" tIns="45716" rIns="91432" bIns="45716" rtlCol="0"/>
          <a:lstStyle>
            <a:lvl1pPr algn="l">
              <a:defRPr sz="1200"/>
            </a:lvl1pPr>
          </a:lstStyle>
          <a:p>
            <a:r>
              <a:rPr kumimoji="1" lang="ja-JP" altLang="en-US"/>
              <a:t>（案）</a:t>
            </a:r>
          </a:p>
        </p:txBody>
      </p:sp>
      <p:sp>
        <p:nvSpPr>
          <p:cNvPr id="3" name="日付プレースホルダー 2"/>
          <p:cNvSpPr>
            <a:spLocks noGrp="1"/>
          </p:cNvSpPr>
          <p:nvPr>
            <p:ph type="dt" sz="quarter" idx="1"/>
          </p:nvPr>
        </p:nvSpPr>
        <p:spPr>
          <a:xfrm>
            <a:off x="3856039" y="0"/>
            <a:ext cx="2949575" cy="498475"/>
          </a:xfrm>
          <a:prstGeom prst="rect">
            <a:avLst/>
          </a:prstGeom>
        </p:spPr>
        <p:txBody>
          <a:bodyPr vert="horz" lIns="91432" tIns="45716" rIns="91432" bIns="45716" rtlCol="0"/>
          <a:lstStyle>
            <a:lvl1pPr algn="r">
              <a:defRPr sz="1200"/>
            </a:lvl1pPr>
          </a:lstStyle>
          <a:p>
            <a:fld id="{F7936F57-085D-46EB-94A3-D08C40ED70C9}" type="datetimeFigureOut">
              <a:rPr kumimoji="1" lang="ja-JP" altLang="en-US" smtClean="0"/>
              <a:t>2024/12/27</a:t>
            </a:fld>
            <a:endParaRPr kumimoji="1" lang="ja-JP" altLang="en-US"/>
          </a:p>
        </p:txBody>
      </p:sp>
      <p:sp>
        <p:nvSpPr>
          <p:cNvPr id="4" name="フッター プレースホルダー 3"/>
          <p:cNvSpPr>
            <a:spLocks noGrp="1"/>
          </p:cNvSpPr>
          <p:nvPr>
            <p:ph type="ftr" sz="quarter" idx="2"/>
          </p:nvPr>
        </p:nvSpPr>
        <p:spPr>
          <a:xfrm>
            <a:off x="1" y="9440864"/>
            <a:ext cx="2949575" cy="498475"/>
          </a:xfrm>
          <a:prstGeom prst="rect">
            <a:avLst/>
          </a:prstGeom>
        </p:spPr>
        <p:txBody>
          <a:bodyPr vert="horz" lIns="91432" tIns="45716" rIns="91432" bIns="4571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4"/>
            <a:ext cx="2949575" cy="498475"/>
          </a:xfrm>
          <a:prstGeom prst="rect">
            <a:avLst/>
          </a:prstGeom>
        </p:spPr>
        <p:txBody>
          <a:bodyPr vert="horz" lIns="91432" tIns="45716" rIns="91432" bIns="45716" rtlCol="0" anchor="b"/>
          <a:lstStyle>
            <a:lvl1pPr algn="r">
              <a:defRPr sz="1200"/>
            </a:lvl1pPr>
          </a:lstStyle>
          <a:p>
            <a:fld id="{87C29A09-C5C3-411D-85FD-509A183F768E}" type="slidenum">
              <a:rPr kumimoji="1" lang="ja-JP" altLang="en-US" smtClean="0"/>
              <a:t>‹#›</a:t>
            </a:fld>
            <a:endParaRPr kumimoji="1" lang="ja-JP" altLang="en-US"/>
          </a:p>
        </p:txBody>
      </p:sp>
    </p:spTree>
    <p:extLst>
      <p:ext uri="{BB962C8B-B14F-4D97-AF65-F5344CB8AC3E}">
        <p14:creationId xmlns:p14="http://schemas.microsoft.com/office/powerpoint/2010/main" val="17210556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9787" cy="496967"/>
          </a:xfrm>
          <a:prstGeom prst="rect">
            <a:avLst/>
          </a:prstGeom>
        </p:spPr>
        <p:txBody>
          <a:bodyPr vert="horz" lIns="91424" tIns="45712" rIns="91424" bIns="45712" rtlCol="0"/>
          <a:lstStyle>
            <a:lvl1pPr algn="l">
              <a:defRPr sz="1200"/>
            </a:lvl1pPr>
          </a:lstStyle>
          <a:p>
            <a:r>
              <a:rPr kumimoji="1" lang="ja-JP" altLang="en-US"/>
              <a:t>（案）</a:t>
            </a:r>
          </a:p>
        </p:txBody>
      </p:sp>
      <p:sp>
        <p:nvSpPr>
          <p:cNvPr id="3" name="日付プレースホルダー 2"/>
          <p:cNvSpPr>
            <a:spLocks noGrp="1"/>
          </p:cNvSpPr>
          <p:nvPr>
            <p:ph type="dt" idx="1"/>
          </p:nvPr>
        </p:nvSpPr>
        <p:spPr>
          <a:xfrm>
            <a:off x="3855838" y="2"/>
            <a:ext cx="2949787" cy="496967"/>
          </a:xfrm>
          <a:prstGeom prst="rect">
            <a:avLst/>
          </a:prstGeom>
        </p:spPr>
        <p:txBody>
          <a:bodyPr vert="horz" lIns="91424" tIns="45712" rIns="91424" bIns="45712" rtlCol="0"/>
          <a:lstStyle>
            <a:lvl1pPr algn="r">
              <a:defRPr sz="1200"/>
            </a:lvl1pPr>
          </a:lstStyle>
          <a:p>
            <a:fld id="{DB012FDA-8DC5-486C-88DA-6ABDF3B711B6}" type="datetimeFigureOut">
              <a:rPr kumimoji="1" lang="ja-JP" altLang="en-US" smtClean="0"/>
              <a:t>2024/12/27</a:t>
            </a:fld>
            <a:endParaRPr kumimoji="1" lang="ja-JP" altLang="en-US"/>
          </a:p>
        </p:txBody>
      </p:sp>
      <p:sp>
        <p:nvSpPr>
          <p:cNvPr id="4" name="スライド イメージ プレースホルダー 3"/>
          <p:cNvSpPr>
            <a:spLocks noGrp="1" noRot="1" noChangeAspect="1"/>
          </p:cNvSpPr>
          <p:nvPr>
            <p:ph type="sldImg" idx="2"/>
          </p:nvPr>
        </p:nvSpPr>
        <p:spPr>
          <a:xfrm>
            <a:off x="796925" y="746125"/>
            <a:ext cx="5213350" cy="3725863"/>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8"/>
            <a:ext cx="2949787" cy="496967"/>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8"/>
            <a:ext cx="2949787" cy="496967"/>
          </a:xfrm>
          <a:prstGeom prst="rect">
            <a:avLst/>
          </a:prstGeom>
        </p:spPr>
        <p:txBody>
          <a:bodyPr vert="horz" lIns="91424" tIns="45712" rIns="91424" bIns="45712" rtlCol="0" anchor="b"/>
          <a:lstStyle>
            <a:lvl1pPr algn="r">
              <a:defRPr sz="1200"/>
            </a:lvl1pPr>
          </a:lstStyle>
          <a:p>
            <a:fld id="{D9045941-28A0-42C0-9575-B2B65A7AE540}" type="slidenum">
              <a:rPr kumimoji="1" lang="ja-JP" altLang="en-US" smtClean="0"/>
              <a:t>‹#›</a:t>
            </a:fld>
            <a:endParaRPr kumimoji="1" lang="ja-JP" altLang="en-US"/>
          </a:p>
        </p:txBody>
      </p:sp>
    </p:spTree>
    <p:extLst>
      <p:ext uri="{BB962C8B-B14F-4D97-AF65-F5344CB8AC3E}">
        <p14:creationId xmlns:p14="http://schemas.microsoft.com/office/powerpoint/2010/main" val="1749270203"/>
      </p:ext>
    </p:extLst>
  </p:cSld>
  <p:clrMap bg1="lt1" tx1="dk1" bg2="lt2" tx2="dk2" accent1="accent1" accent2="accent2" accent3="accent3" accent4="accent4" accent5="accent5" accent6="accent6" hlink="hlink" folHlink="folHlink"/>
  <p:hf hdr="0" ftr="0" dt="0"/>
  <p:notesStyle>
    <a:lvl1pPr marL="0" algn="l" defTabSz="969126" rtl="0" eaLnBrk="1" latinLnBrk="0" hangingPunct="1">
      <a:defRPr kumimoji="1" sz="1300" kern="1200">
        <a:solidFill>
          <a:schemeClr val="tx1"/>
        </a:solidFill>
        <a:latin typeface="+mn-lt"/>
        <a:ea typeface="+mn-ea"/>
        <a:cs typeface="+mn-cs"/>
      </a:defRPr>
    </a:lvl1pPr>
    <a:lvl2pPr marL="484564" algn="l" defTabSz="969126" rtl="0" eaLnBrk="1" latinLnBrk="0" hangingPunct="1">
      <a:defRPr kumimoji="1" sz="1300" kern="1200">
        <a:solidFill>
          <a:schemeClr val="tx1"/>
        </a:solidFill>
        <a:latin typeface="+mn-lt"/>
        <a:ea typeface="+mn-ea"/>
        <a:cs typeface="+mn-cs"/>
      </a:defRPr>
    </a:lvl2pPr>
    <a:lvl3pPr marL="969126" algn="l" defTabSz="969126" rtl="0" eaLnBrk="1" latinLnBrk="0" hangingPunct="1">
      <a:defRPr kumimoji="1" sz="1300" kern="1200">
        <a:solidFill>
          <a:schemeClr val="tx1"/>
        </a:solidFill>
        <a:latin typeface="+mn-lt"/>
        <a:ea typeface="+mn-ea"/>
        <a:cs typeface="+mn-cs"/>
      </a:defRPr>
    </a:lvl3pPr>
    <a:lvl4pPr marL="1453689" algn="l" defTabSz="969126" rtl="0" eaLnBrk="1" latinLnBrk="0" hangingPunct="1">
      <a:defRPr kumimoji="1" sz="1300" kern="1200">
        <a:solidFill>
          <a:schemeClr val="tx1"/>
        </a:solidFill>
        <a:latin typeface="+mn-lt"/>
        <a:ea typeface="+mn-ea"/>
        <a:cs typeface="+mn-cs"/>
      </a:defRPr>
    </a:lvl4pPr>
    <a:lvl5pPr marL="1938249" algn="l" defTabSz="969126" rtl="0" eaLnBrk="1" latinLnBrk="0" hangingPunct="1">
      <a:defRPr kumimoji="1" sz="1300" kern="1200">
        <a:solidFill>
          <a:schemeClr val="tx1"/>
        </a:solidFill>
        <a:latin typeface="+mn-lt"/>
        <a:ea typeface="+mn-ea"/>
        <a:cs typeface="+mn-cs"/>
      </a:defRPr>
    </a:lvl5pPr>
    <a:lvl6pPr marL="2422812" algn="l" defTabSz="969126" rtl="0" eaLnBrk="1" latinLnBrk="0" hangingPunct="1">
      <a:defRPr kumimoji="1" sz="1300" kern="1200">
        <a:solidFill>
          <a:schemeClr val="tx1"/>
        </a:solidFill>
        <a:latin typeface="+mn-lt"/>
        <a:ea typeface="+mn-ea"/>
        <a:cs typeface="+mn-cs"/>
      </a:defRPr>
    </a:lvl6pPr>
    <a:lvl7pPr marL="2907378" algn="l" defTabSz="969126" rtl="0" eaLnBrk="1" latinLnBrk="0" hangingPunct="1">
      <a:defRPr kumimoji="1" sz="1300" kern="1200">
        <a:solidFill>
          <a:schemeClr val="tx1"/>
        </a:solidFill>
        <a:latin typeface="+mn-lt"/>
        <a:ea typeface="+mn-ea"/>
        <a:cs typeface="+mn-cs"/>
      </a:defRPr>
    </a:lvl7pPr>
    <a:lvl8pPr marL="3391940" algn="l" defTabSz="969126" rtl="0" eaLnBrk="1" latinLnBrk="0" hangingPunct="1">
      <a:defRPr kumimoji="1" sz="1300" kern="1200">
        <a:solidFill>
          <a:schemeClr val="tx1"/>
        </a:solidFill>
        <a:latin typeface="+mn-lt"/>
        <a:ea typeface="+mn-ea"/>
        <a:cs typeface="+mn-cs"/>
      </a:defRPr>
    </a:lvl8pPr>
    <a:lvl9pPr marL="3876505" algn="l" defTabSz="969126"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6047" y="2236950"/>
            <a:ext cx="8568531" cy="154352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512122" y="4080510"/>
            <a:ext cx="7056438" cy="1840230"/>
          </a:xfrm>
        </p:spPr>
        <p:txBody>
          <a:bodyPr/>
          <a:lstStyle>
            <a:lvl1pPr marL="0" indent="0" algn="ctr">
              <a:buNone/>
              <a:defRPr>
                <a:solidFill>
                  <a:schemeClr val="tx1">
                    <a:tint val="75000"/>
                  </a:schemeClr>
                </a:solidFill>
              </a:defRPr>
            </a:lvl1pPr>
            <a:lvl2pPr marL="484650" indent="0" algn="ctr">
              <a:buNone/>
              <a:defRPr>
                <a:solidFill>
                  <a:schemeClr val="tx1">
                    <a:tint val="75000"/>
                  </a:schemeClr>
                </a:solidFill>
              </a:defRPr>
            </a:lvl2pPr>
            <a:lvl3pPr marL="969293" indent="0" algn="ctr">
              <a:buNone/>
              <a:defRPr>
                <a:solidFill>
                  <a:schemeClr val="tx1">
                    <a:tint val="75000"/>
                  </a:schemeClr>
                </a:solidFill>
              </a:defRPr>
            </a:lvl3pPr>
            <a:lvl4pPr marL="1453939" indent="0" algn="ctr">
              <a:buNone/>
              <a:defRPr>
                <a:solidFill>
                  <a:schemeClr val="tx1">
                    <a:tint val="75000"/>
                  </a:schemeClr>
                </a:solidFill>
              </a:defRPr>
            </a:lvl4pPr>
            <a:lvl5pPr marL="1938588" indent="0" algn="ctr">
              <a:buNone/>
              <a:defRPr>
                <a:solidFill>
                  <a:schemeClr val="tx1">
                    <a:tint val="75000"/>
                  </a:schemeClr>
                </a:solidFill>
              </a:defRPr>
            </a:lvl5pPr>
            <a:lvl6pPr marL="2423229" indent="0" algn="ctr">
              <a:buNone/>
              <a:defRPr>
                <a:solidFill>
                  <a:schemeClr val="tx1">
                    <a:tint val="75000"/>
                  </a:schemeClr>
                </a:solidFill>
              </a:defRPr>
            </a:lvl6pPr>
            <a:lvl7pPr marL="2907880" indent="0" algn="ctr">
              <a:buNone/>
              <a:defRPr>
                <a:solidFill>
                  <a:schemeClr val="tx1">
                    <a:tint val="75000"/>
                  </a:schemeClr>
                </a:solidFill>
              </a:defRPr>
            </a:lvl7pPr>
            <a:lvl8pPr marL="3392524" indent="0" algn="ctr">
              <a:buNone/>
              <a:defRPr>
                <a:solidFill>
                  <a:schemeClr val="tx1">
                    <a:tint val="75000"/>
                  </a:schemeClr>
                </a:solidFill>
              </a:defRPr>
            </a:lvl8pPr>
            <a:lvl9pPr marL="38771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63FDBAC-C2D0-49C2-9A1A-FDAD35A7979F}"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815234B-545C-4FEF-896B-BB7CC5D197A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82403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B2BD3D5-8E60-482A-86AA-A7453D8F21EC}"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815234B-545C-4FEF-896B-BB7CC5D197A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81501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511" y="288431"/>
            <a:ext cx="2268141" cy="614410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04090" y="288431"/>
            <a:ext cx="6636411" cy="614410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027557-5A43-418F-B1E2-DDF6CDC5A29D}"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815234B-545C-4FEF-896B-BB7CC5D197A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62406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A4EEB7C-C30E-4296-BD4B-0C022ED39477}"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815234B-545C-4FEF-896B-BB7CC5D197A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7996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300" y="4627306"/>
            <a:ext cx="8568531" cy="1430179"/>
          </a:xfrm>
        </p:spPr>
        <p:txBody>
          <a:bodyPr anchor="t"/>
          <a:lstStyle>
            <a:lvl1pPr algn="l">
              <a:defRPr sz="43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96300" y="3052049"/>
            <a:ext cx="8568531" cy="1575196"/>
          </a:xfrm>
        </p:spPr>
        <p:txBody>
          <a:bodyPr anchor="b"/>
          <a:lstStyle>
            <a:lvl1pPr marL="0" indent="0">
              <a:buNone/>
              <a:defRPr sz="2100">
                <a:solidFill>
                  <a:schemeClr val="tx1">
                    <a:tint val="75000"/>
                  </a:schemeClr>
                </a:solidFill>
              </a:defRPr>
            </a:lvl1pPr>
            <a:lvl2pPr marL="484650" indent="0">
              <a:buNone/>
              <a:defRPr sz="1900">
                <a:solidFill>
                  <a:schemeClr val="tx1">
                    <a:tint val="75000"/>
                  </a:schemeClr>
                </a:solidFill>
              </a:defRPr>
            </a:lvl2pPr>
            <a:lvl3pPr marL="969293" indent="0">
              <a:buNone/>
              <a:defRPr sz="1800">
                <a:solidFill>
                  <a:schemeClr val="tx1">
                    <a:tint val="75000"/>
                  </a:schemeClr>
                </a:solidFill>
              </a:defRPr>
            </a:lvl3pPr>
            <a:lvl4pPr marL="1453939" indent="0">
              <a:buNone/>
              <a:defRPr sz="1500">
                <a:solidFill>
                  <a:schemeClr val="tx1">
                    <a:tint val="75000"/>
                  </a:schemeClr>
                </a:solidFill>
              </a:defRPr>
            </a:lvl4pPr>
            <a:lvl5pPr marL="1938588" indent="0">
              <a:buNone/>
              <a:defRPr sz="1500">
                <a:solidFill>
                  <a:schemeClr val="tx1">
                    <a:tint val="75000"/>
                  </a:schemeClr>
                </a:solidFill>
              </a:defRPr>
            </a:lvl5pPr>
            <a:lvl6pPr marL="2423229" indent="0">
              <a:buNone/>
              <a:defRPr sz="1500">
                <a:solidFill>
                  <a:schemeClr val="tx1">
                    <a:tint val="75000"/>
                  </a:schemeClr>
                </a:solidFill>
              </a:defRPr>
            </a:lvl6pPr>
            <a:lvl7pPr marL="2907880" indent="0">
              <a:buNone/>
              <a:defRPr sz="1500">
                <a:solidFill>
                  <a:schemeClr val="tx1">
                    <a:tint val="75000"/>
                  </a:schemeClr>
                </a:solidFill>
              </a:defRPr>
            </a:lvl7pPr>
            <a:lvl8pPr marL="3392524" indent="0">
              <a:buNone/>
              <a:defRPr sz="1500">
                <a:solidFill>
                  <a:schemeClr val="tx1">
                    <a:tint val="75000"/>
                  </a:schemeClr>
                </a:solidFill>
              </a:defRPr>
            </a:lvl8pPr>
            <a:lvl9pPr marL="3877172"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DE586FB-D195-41BA-A4DE-8A4BE2FA62AD}"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4815234B-545C-4FEF-896B-BB7CC5D197A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75909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04033" y="1680272"/>
            <a:ext cx="4452276" cy="4752261"/>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124318" y="1680272"/>
            <a:ext cx="4452276" cy="4752261"/>
          </a:xfrm>
        </p:spPr>
        <p:txBody>
          <a:bodyPr/>
          <a:lstStyle>
            <a:lvl1pPr>
              <a:defRPr sz="3000"/>
            </a:lvl1pPr>
            <a:lvl2pPr>
              <a:defRPr sz="26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74E1E1D-8661-4611-8448-29E5AE0A28A7}"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815234B-545C-4FEF-896B-BB7CC5D197A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5996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04032" y="1611870"/>
            <a:ext cx="4454026" cy="671750"/>
          </a:xfrm>
        </p:spPr>
        <p:txBody>
          <a:bodyPr anchor="b"/>
          <a:lstStyle>
            <a:lvl1pPr marL="0" indent="0">
              <a:buNone/>
              <a:defRPr sz="2600" b="1"/>
            </a:lvl1pPr>
            <a:lvl2pPr marL="484650" indent="0">
              <a:buNone/>
              <a:defRPr sz="2100" b="1"/>
            </a:lvl2pPr>
            <a:lvl3pPr marL="969293" indent="0">
              <a:buNone/>
              <a:defRPr sz="1900" b="1"/>
            </a:lvl3pPr>
            <a:lvl4pPr marL="1453939" indent="0">
              <a:buNone/>
              <a:defRPr sz="1800" b="1"/>
            </a:lvl4pPr>
            <a:lvl5pPr marL="1938588" indent="0">
              <a:buNone/>
              <a:defRPr sz="1800" b="1"/>
            </a:lvl5pPr>
            <a:lvl6pPr marL="2423229" indent="0">
              <a:buNone/>
              <a:defRPr sz="1800" b="1"/>
            </a:lvl6pPr>
            <a:lvl7pPr marL="2907880" indent="0">
              <a:buNone/>
              <a:defRPr sz="1800" b="1"/>
            </a:lvl7pPr>
            <a:lvl8pPr marL="3392524" indent="0">
              <a:buNone/>
              <a:defRPr sz="1800" b="1"/>
            </a:lvl8pPr>
            <a:lvl9pPr marL="3877172"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04032" y="2283620"/>
            <a:ext cx="4454026" cy="4148852"/>
          </a:xfrm>
        </p:spPr>
        <p:txBody>
          <a:bodyPr/>
          <a:lstStyle>
            <a:lvl1pPr>
              <a:defRPr sz="2600"/>
            </a:lvl1pPr>
            <a:lvl2pPr>
              <a:defRPr sz="2100"/>
            </a:lvl2pPr>
            <a:lvl3pPr>
              <a:defRPr sz="19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120876" y="1611870"/>
            <a:ext cx="4455777" cy="671750"/>
          </a:xfrm>
        </p:spPr>
        <p:txBody>
          <a:bodyPr anchor="b"/>
          <a:lstStyle>
            <a:lvl1pPr marL="0" indent="0">
              <a:buNone/>
              <a:defRPr sz="2600" b="1"/>
            </a:lvl1pPr>
            <a:lvl2pPr marL="484650" indent="0">
              <a:buNone/>
              <a:defRPr sz="2100" b="1"/>
            </a:lvl2pPr>
            <a:lvl3pPr marL="969293" indent="0">
              <a:buNone/>
              <a:defRPr sz="1900" b="1"/>
            </a:lvl3pPr>
            <a:lvl4pPr marL="1453939" indent="0">
              <a:buNone/>
              <a:defRPr sz="1800" b="1"/>
            </a:lvl4pPr>
            <a:lvl5pPr marL="1938588" indent="0">
              <a:buNone/>
              <a:defRPr sz="1800" b="1"/>
            </a:lvl5pPr>
            <a:lvl6pPr marL="2423229" indent="0">
              <a:buNone/>
              <a:defRPr sz="1800" b="1"/>
            </a:lvl6pPr>
            <a:lvl7pPr marL="2907880" indent="0">
              <a:buNone/>
              <a:defRPr sz="1800" b="1"/>
            </a:lvl7pPr>
            <a:lvl8pPr marL="3392524" indent="0">
              <a:buNone/>
              <a:defRPr sz="1800" b="1"/>
            </a:lvl8pPr>
            <a:lvl9pPr marL="3877172"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120876" y="2283620"/>
            <a:ext cx="4455777" cy="4148852"/>
          </a:xfrm>
        </p:spPr>
        <p:txBody>
          <a:bodyPr/>
          <a:lstStyle>
            <a:lvl1pPr>
              <a:defRPr sz="2600"/>
            </a:lvl1pPr>
            <a:lvl2pPr>
              <a:defRPr sz="2100"/>
            </a:lvl2pPr>
            <a:lvl3pPr>
              <a:defRPr sz="19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1FB0C7F-F58D-406C-AC87-F737F15667A5}"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4815234B-545C-4FEF-896B-BB7CC5D197A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59936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BDED329-9EFA-4466-AD26-655A4970B27A}"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4815234B-545C-4FEF-896B-BB7CC5D197A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78790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83CAE69-1BBE-4E5C-B2E6-8E69056092BA}"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4815234B-545C-4FEF-896B-BB7CC5D197A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8470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8" y="286704"/>
            <a:ext cx="3316456" cy="1220153"/>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941303" y="286716"/>
            <a:ext cx="5635349" cy="6145769"/>
          </a:xfrm>
        </p:spPr>
        <p:txBody>
          <a:bodyPr/>
          <a:lstStyle>
            <a:lvl1pPr>
              <a:defRPr sz="3400"/>
            </a:lvl1pPr>
            <a:lvl2pPr>
              <a:defRPr sz="3000"/>
            </a:lvl2pPr>
            <a:lvl3pPr>
              <a:defRPr sz="26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04038" y="1506865"/>
            <a:ext cx="3316456" cy="4925616"/>
          </a:xfrm>
        </p:spPr>
        <p:txBody>
          <a:bodyPr/>
          <a:lstStyle>
            <a:lvl1pPr marL="0" indent="0">
              <a:buNone/>
              <a:defRPr sz="1500"/>
            </a:lvl1pPr>
            <a:lvl2pPr marL="484650" indent="0">
              <a:buNone/>
              <a:defRPr sz="1300"/>
            </a:lvl2pPr>
            <a:lvl3pPr marL="969293" indent="0">
              <a:buNone/>
              <a:defRPr sz="1100"/>
            </a:lvl3pPr>
            <a:lvl4pPr marL="1453939" indent="0">
              <a:buNone/>
              <a:defRPr sz="1000"/>
            </a:lvl4pPr>
            <a:lvl5pPr marL="1938588" indent="0">
              <a:buNone/>
              <a:defRPr sz="1000"/>
            </a:lvl5pPr>
            <a:lvl6pPr marL="2423229" indent="0">
              <a:buNone/>
              <a:defRPr sz="1000"/>
            </a:lvl6pPr>
            <a:lvl7pPr marL="2907880" indent="0">
              <a:buNone/>
              <a:defRPr sz="1000"/>
            </a:lvl7pPr>
            <a:lvl8pPr marL="3392524" indent="0">
              <a:buNone/>
              <a:defRPr sz="1000"/>
            </a:lvl8pPr>
            <a:lvl9pPr marL="3877172"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EBAC30-5211-4C40-8E26-B1D4AE924611}"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815234B-545C-4FEF-896B-BB7CC5D197A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34543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5932" y="5040632"/>
            <a:ext cx="6048375" cy="595075"/>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975932" y="643414"/>
            <a:ext cx="6048375" cy="4320540"/>
          </a:xfrm>
        </p:spPr>
        <p:txBody>
          <a:bodyPr/>
          <a:lstStyle>
            <a:lvl1pPr marL="0" indent="0">
              <a:buNone/>
              <a:defRPr sz="3400"/>
            </a:lvl1pPr>
            <a:lvl2pPr marL="484650" indent="0">
              <a:buNone/>
              <a:defRPr sz="3000"/>
            </a:lvl2pPr>
            <a:lvl3pPr marL="969293" indent="0">
              <a:buNone/>
              <a:defRPr sz="2600"/>
            </a:lvl3pPr>
            <a:lvl4pPr marL="1453939" indent="0">
              <a:buNone/>
              <a:defRPr sz="2100"/>
            </a:lvl4pPr>
            <a:lvl5pPr marL="1938588" indent="0">
              <a:buNone/>
              <a:defRPr sz="2100"/>
            </a:lvl5pPr>
            <a:lvl6pPr marL="2423229" indent="0">
              <a:buNone/>
              <a:defRPr sz="2100"/>
            </a:lvl6pPr>
            <a:lvl7pPr marL="2907880" indent="0">
              <a:buNone/>
              <a:defRPr sz="2100"/>
            </a:lvl7pPr>
            <a:lvl8pPr marL="3392524" indent="0">
              <a:buNone/>
              <a:defRPr sz="2100"/>
            </a:lvl8pPr>
            <a:lvl9pPr marL="3877172" indent="0">
              <a:buNone/>
              <a:defRPr sz="2100"/>
            </a:lvl9pPr>
          </a:lstStyle>
          <a:p>
            <a:endParaRPr kumimoji="1" lang="ja-JP" altLang="en-US"/>
          </a:p>
        </p:txBody>
      </p:sp>
      <p:sp>
        <p:nvSpPr>
          <p:cNvPr id="4" name="テキスト プレースホルダー 3"/>
          <p:cNvSpPr>
            <a:spLocks noGrp="1"/>
          </p:cNvSpPr>
          <p:nvPr>
            <p:ph type="body" sz="half" idx="2"/>
          </p:nvPr>
        </p:nvSpPr>
        <p:spPr>
          <a:xfrm>
            <a:off x="1975932" y="5635707"/>
            <a:ext cx="6048375" cy="845105"/>
          </a:xfrm>
        </p:spPr>
        <p:txBody>
          <a:bodyPr/>
          <a:lstStyle>
            <a:lvl1pPr marL="0" indent="0">
              <a:buNone/>
              <a:defRPr sz="1500"/>
            </a:lvl1pPr>
            <a:lvl2pPr marL="484650" indent="0">
              <a:buNone/>
              <a:defRPr sz="1300"/>
            </a:lvl2pPr>
            <a:lvl3pPr marL="969293" indent="0">
              <a:buNone/>
              <a:defRPr sz="1100"/>
            </a:lvl3pPr>
            <a:lvl4pPr marL="1453939" indent="0">
              <a:buNone/>
              <a:defRPr sz="1000"/>
            </a:lvl4pPr>
            <a:lvl5pPr marL="1938588" indent="0">
              <a:buNone/>
              <a:defRPr sz="1000"/>
            </a:lvl5pPr>
            <a:lvl6pPr marL="2423229" indent="0">
              <a:buNone/>
              <a:defRPr sz="1000"/>
            </a:lvl6pPr>
            <a:lvl7pPr marL="2907880" indent="0">
              <a:buNone/>
              <a:defRPr sz="1000"/>
            </a:lvl7pPr>
            <a:lvl8pPr marL="3392524" indent="0">
              <a:buNone/>
              <a:defRPr sz="1000"/>
            </a:lvl8pPr>
            <a:lvl9pPr marL="3877172"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00C97BB-481A-4FC8-9A2E-8623C9C00DA7}"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4815234B-545C-4FEF-896B-BB7CC5D197AF}"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5733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04032" y="288371"/>
            <a:ext cx="9072562" cy="1200150"/>
          </a:xfrm>
          <a:prstGeom prst="rect">
            <a:avLst/>
          </a:prstGeom>
        </p:spPr>
        <p:txBody>
          <a:bodyPr vert="horz" lIns="96932" tIns="48466" rIns="96932" bIns="48466"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04032" y="1680272"/>
            <a:ext cx="9072562" cy="4752261"/>
          </a:xfrm>
          <a:prstGeom prst="rect">
            <a:avLst/>
          </a:prstGeom>
        </p:spPr>
        <p:txBody>
          <a:bodyPr vert="horz" lIns="96932" tIns="48466" rIns="96932" bIns="48466"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04041" y="6674229"/>
            <a:ext cx="2352146" cy="383381"/>
          </a:xfrm>
          <a:prstGeom prst="rect">
            <a:avLst/>
          </a:prstGeom>
        </p:spPr>
        <p:txBody>
          <a:bodyPr vert="horz" lIns="96932" tIns="48466" rIns="96932" bIns="48466" rtlCol="0" anchor="ctr"/>
          <a:lstStyle>
            <a:lvl1pPr algn="l">
              <a:defRPr sz="1300">
                <a:solidFill>
                  <a:schemeClr val="tx1">
                    <a:tint val="75000"/>
                  </a:schemeClr>
                </a:solidFill>
              </a:defRPr>
            </a:lvl1pPr>
          </a:lstStyle>
          <a:p>
            <a:pPr defTabSz="969293"/>
            <a:fld id="{76D269C3-84D9-4F6F-9468-8B338E08DB55}" type="datetime1">
              <a:rPr lang="ja-JP" altLang="en-US" smtClean="0">
                <a:solidFill>
                  <a:prstClr val="black">
                    <a:tint val="75000"/>
                  </a:prstClr>
                </a:solidFill>
              </a:rPr>
              <a:t>2024/12/27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444214" y="6674229"/>
            <a:ext cx="3192198" cy="383381"/>
          </a:xfrm>
          <a:prstGeom prst="rect">
            <a:avLst/>
          </a:prstGeom>
        </p:spPr>
        <p:txBody>
          <a:bodyPr vert="horz" lIns="96932" tIns="48466" rIns="96932" bIns="48466" rtlCol="0" anchor="ctr"/>
          <a:lstStyle>
            <a:lvl1pPr algn="ctr">
              <a:defRPr sz="1300">
                <a:solidFill>
                  <a:schemeClr val="tx1">
                    <a:tint val="75000"/>
                  </a:schemeClr>
                </a:solidFill>
              </a:defRPr>
            </a:lvl1pPr>
          </a:lstStyle>
          <a:p>
            <a:pPr defTabSz="969293"/>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7728507" y="6817579"/>
            <a:ext cx="2352146" cy="383381"/>
          </a:xfrm>
          <a:prstGeom prst="rect">
            <a:avLst/>
          </a:prstGeom>
        </p:spPr>
        <p:txBody>
          <a:bodyPr vert="horz" lIns="96932" tIns="48466" rIns="96932" bIns="48466" rtlCol="0" anchor="ctr"/>
          <a:lstStyle>
            <a:lvl1pPr algn="r">
              <a:defRPr sz="1900">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defTabSz="969293"/>
            <a:fld id="{4815234B-545C-4FEF-896B-BB7CC5D197AF}" type="slidenum">
              <a:rPr lang="ja-JP" altLang="en-US" smtClean="0">
                <a:solidFill>
                  <a:prstClr val="black">
                    <a:tint val="75000"/>
                  </a:prstClr>
                </a:solidFill>
              </a:rPr>
              <a:pPr defTabSz="969293"/>
              <a:t>‹#›</a:t>
            </a:fld>
            <a:endParaRPr lang="ja-JP" altLang="en-US" dirty="0">
              <a:solidFill>
                <a:prstClr val="black">
                  <a:tint val="75000"/>
                </a:prstClr>
              </a:solidFill>
            </a:endParaRPr>
          </a:p>
        </p:txBody>
      </p:sp>
    </p:spTree>
    <p:extLst>
      <p:ext uri="{BB962C8B-B14F-4D97-AF65-F5344CB8AC3E}">
        <p14:creationId xmlns:p14="http://schemas.microsoft.com/office/powerpoint/2010/main" val="624348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69293" rtl="0" eaLnBrk="1" latinLnBrk="0" hangingPunct="1">
        <a:spcBef>
          <a:spcPct val="0"/>
        </a:spcBef>
        <a:buNone/>
        <a:defRPr kumimoji="1" sz="4700" kern="1200">
          <a:solidFill>
            <a:schemeClr val="tx1"/>
          </a:solidFill>
          <a:latin typeface="+mj-lt"/>
          <a:ea typeface="+mj-ea"/>
          <a:cs typeface="+mj-cs"/>
        </a:defRPr>
      </a:lvl1pPr>
    </p:titleStyle>
    <p:bodyStyle>
      <a:lvl1pPr marL="363484" indent="-363484" algn="l" defTabSz="969293"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1pPr>
      <a:lvl2pPr marL="787554" indent="-302903" algn="l" defTabSz="9692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2pPr>
      <a:lvl3pPr marL="1211617" indent="-242328" algn="l" defTabSz="969293"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696266" indent="-242328" algn="l" defTabSz="969293"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80908" indent="-242328" algn="l" defTabSz="969293"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65556" indent="-242328" algn="l" defTabSz="969293"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150202" indent="-242328" algn="l" defTabSz="969293"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634847" indent="-242328" algn="l" defTabSz="969293"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119493" indent="-242328" algn="l" defTabSz="969293"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69293" rtl="0" eaLnBrk="1" latinLnBrk="0" hangingPunct="1">
        <a:defRPr kumimoji="1" sz="1900" kern="1200">
          <a:solidFill>
            <a:schemeClr val="tx1"/>
          </a:solidFill>
          <a:latin typeface="+mn-lt"/>
          <a:ea typeface="+mn-ea"/>
          <a:cs typeface="+mn-cs"/>
        </a:defRPr>
      </a:lvl1pPr>
      <a:lvl2pPr marL="484650" algn="l" defTabSz="969293" rtl="0" eaLnBrk="1" latinLnBrk="0" hangingPunct="1">
        <a:defRPr kumimoji="1" sz="1900" kern="1200">
          <a:solidFill>
            <a:schemeClr val="tx1"/>
          </a:solidFill>
          <a:latin typeface="+mn-lt"/>
          <a:ea typeface="+mn-ea"/>
          <a:cs typeface="+mn-cs"/>
        </a:defRPr>
      </a:lvl2pPr>
      <a:lvl3pPr marL="969293" algn="l" defTabSz="969293" rtl="0" eaLnBrk="1" latinLnBrk="0" hangingPunct="1">
        <a:defRPr kumimoji="1" sz="1900" kern="1200">
          <a:solidFill>
            <a:schemeClr val="tx1"/>
          </a:solidFill>
          <a:latin typeface="+mn-lt"/>
          <a:ea typeface="+mn-ea"/>
          <a:cs typeface="+mn-cs"/>
        </a:defRPr>
      </a:lvl3pPr>
      <a:lvl4pPr marL="1453939" algn="l" defTabSz="969293" rtl="0" eaLnBrk="1" latinLnBrk="0" hangingPunct="1">
        <a:defRPr kumimoji="1" sz="1900" kern="1200">
          <a:solidFill>
            <a:schemeClr val="tx1"/>
          </a:solidFill>
          <a:latin typeface="+mn-lt"/>
          <a:ea typeface="+mn-ea"/>
          <a:cs typeface="+mn-cs"/>
        </a:defRPr>
      </a:lvl4pPr>
      <a:lvl5pPr marL="1938588" algn="l" defTabSz="969293" rtl="0" eaLnBrk="1" latinLnBrk="0" hangingPunct="1">
        <a:defRPr kumimoji="1" sz="1900" kern="1200">
          <a:solidFill>
            <a:schemeClr val="tx1"/>
          </a:solidFill>
          <a:latin typeface="+mn-lt"/>
          <a:ea typeface="+mn-ea"/>
          <a:cs typeface="+mn-cs"/>
        </a:defRPr>
      </a:lvl5pPr>
      <a:lvl6pPr marL="2423229" algn="l" defTabSz="969293" rtl="0" eaLnBrk="1" latinLnBrk="0" hangingPunct="1">
        <a:defRPr kumimoji="1" sz="1900" kern="1200">
          <a:solidFill>
            <a:schemeClr val="tx1"/>
          </a:solidFill>
          <a:latin typeface="+mn-lt"/>
          <a:ea typeface="+mn-ea"/>
          <a:cs typeface="+mn-cs"/>
        </a:defRPr>
      </a:lvl6pPr>
      <a:lvl7pPr marL="2907880" algn="l" defTabSz="969293" rtl="0" eaLnBrk="1" latinLnBrk="0" hangingPunct="1">
        <a:defRPr kumimoji="1" sz="1900" kern="1200">
          <a:solidFill>
            <a:schemeClr val="tx1"/>
          </a:solidFill>
          <a:latin typeface="+mn-lt"/>
          <a:ea typeface="+mn-ea"/>
          <a:cs typeface="+mn-cs"/>
        </a:defRPr>
      </a:lvl7pPr>
      <a:lvl8pPr marL="3392524" algn="l" defTabSz="969293" rtl="0" eaLnBrk="1" latinLnBrk="0" hangingPunct="1">
        <a:defRPr kumimoji="1" sz="1900" kern="1200">
          <a:solidFill>
            <a:schemeClr val="tx1"/>
          </a:solidFill>
          <a:latin typeface="+mn-lt"/>
          <a:ea typeface="+mn-ea"/>
          <a:cs typeface="+mn-cs"/>
        </a:defRPr>
      </a:lvl8pPr>
      <a:lvl9pPr marL="3877172" algn="l" defTabSz="969293"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969126" rtl="0" eaLnBrk="1" fontAlgn="auto" latinLnBrk="0" hangingPunct="1">
              <a:lnSpc>
                <a:spcPct val="100000"/>
              </a:lnSpc>
              <a:spcBef>
                <a:spcPts val="0"/>
              </a:spcBef>
              <a:spcAft>
                <a:spcPts val="0"/>
              </a:spcAft>
              <a:buClrTx/>
              <a:buSzTx/>
              <a:buFontTx/>
              <a:buNone/>
              <a:tabLst/>
              <a:defRPr/>
            </a:pPr>
            <a:fld id="{4815234B-545C-4FEF-896B-BB7CC5D197AF}" type="slidenum">
              <a:rPr kumimoji="1" lang="ja-JP" altLang="en-US" sz="1300" b="0" i="0" u="none" strike="noStrike" kern="1200" cap="none" spc="0" normalizeH="0" baseline="0" noProof="0" smtClean="0">
                <a:ln>
                  <a:noFill/>
                </a:ln>
                <a:solidFill>
                  <a:prstClr val="black">
                    <a:tint val="75000"/>
                  </a:prstClr>
                </a:solidFill>
                <a:effectLst/>
                <a:uLnTx/>
                <a:uFillTx/>
                <a:latin typeface="メイリオ" panose="020B0604030504040204" pitchFamily="50" charset="-128"/>
                <a:ea typeface="メイリオ" panose="020B0604030504040204" pitchFamily="50" charset="-128"/>
              </a:rPr>
              <a:pPr marL="0" marR="0" lvl="0" indent="0" algn="r" defTabSz="969126" rtl="0" eaLnBrk="1" fontAlgn="auto" latinLnBrk="0" hangingPunct="1">
                <a:lnSpc>
                  <a:spcPct val="100000"/>
                </a:lnSpc>
                <a:spcBef>
                  <a:spcPts val="0"/>
                </a:spcBef>
                <a:spcAft>
                  <a:spcPts val="0"/>
                </a:spcAft>
                <a:buClrTx/>
                <a:buSzTx/>
                <a:buFontTx/>
                <a:buNone/>
                <a:tabLst/>
                <a:defRPr/>
              </a:pPr>
              <a:t>1</a:t>
            </a:fld>
            <a:endParaRPr kumimoji="1" lang="ja-JP" altLang="en-US" sz="1300" b="0" i="0" u="none" strike="noStrike" kern="1200" cap="none" spc="0" normalizeH="0" baseline="0" noProof="0" dirty="0">
              <a:ln>
                <a:noFill/>
              </a:ln>
              <a:solidFill>
                <a:prstClr val="black">
                  <a:tint val="75000"/>
                </a:prstClr>
              </a:solidFill>
              <a:effectLst/>
              <a:uLnTx/>
              <a:uFillTx/>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nvGraphicFramePr>
        <p:xfrm>
          <a:off x="504825" y="1152179"/>
          <a:ext cx="9072562" cy="5848667"/>
        </p:xfrm>
        <a:graphic>
          <a:graphicData uri="http://schemas.openxmlformats.org/drawingml/2006/table">
            <a:tbl>
              <a:tblPr/>
              <a:tblGrid>
                <a:gridCol w="1346674">
                  <a:extLst>
                    <a:ext uri="{9D8B030D-6E8A-4147-A177-3AD203B41FA5}">
                      <a16:colId xmlns:a16="http://schemas.microsoft.com/office/drawing/2014/main" val="20000"/>
                    </a:ext>
                  </a:extLst>
                </a:gridCol>
                <a:gridCol w="1324813">
                  <a:extLst>
                    <a:ext uri="{9D8B030D-6E8A-4147-A177-3AD203B41FA5}">
                      <a16:colId xmlns:a16="http://schemas.microsoft.com/office/drawing/2014/main" val="20001"/>
                    </a:ext>
                  </a:extLst>
                </a:gridCol>
                <a:gridCol w="1609013">
                  <a:extLst>
                    <a:ext uri="{9D8B030D-6E8A-4147-A177-3AD203B41FA5}">
                      <a16:colId xmlns:a16="http://schemas.microsoft.com/office/drawing/2014/main" val="20002"/>
                    </a:ext>
                  </a:extLst>
                </a:gridCol>
                <a:gridCol w="2396031">
                  <a:extLst>
                    <a:ext uri="{9D8B030D-6E8A-4147-A177-3AD203B41FA5}">
                      <a16:colId xmlns:a16="http://schemas.microsoft.com/office/drawing/2014/main" val="20003"/>
                    </a:ext>
                  </a:extLst>
                </a:gridCol>
                <a:gridCol w="2396031">
                  <a:extLst>
                    <a:ext uri="{9D8B030D-6E8A-4147-A177-3AD203B41FA5}">
                      <a16:colId xmlns:a16="http://schemas.microsoft.com/office/drawing/2014/main" val="20004"/>
                    </a:ext>
                  </a:extLst>
                </a:gridCol>
              </a:tblGrid>
              <a:tr h="153047">
                <a:tc rowSpan="2">
                  <a:txBody>
                    <a:bodyPr/>
                    <a:lstStyle/>
                    <a:p>
                      <a:pPr algn="l" fontAlgn="ctr"/>
                      <a:r>
                        <a:rPr lang="ja-JP" altLang="en-US" sz="1000" b="0" i="0" u="none" strike="noStrike">
                          <a:solidFill>
                            <a:srgbClr val="000000"/>
                          </a:solidFill>
                          <a:effectLst/>
                          <a:latin typeface="ＭＳ Ｐ明朝"/>
                        </a:rPr>
                        <a:t>　</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1000" b="0" i="0" u="none" strike="noStrike">
                          <a:solidFill>
                            <a:srgbClr val="000000"/>
                          </a:solidFill>
                          <a:effectLst/>
                          <a:latin typeface="ＭＳ Ｐ明朝"/>
                        </a:rPr>
                        <a:t>事業の種類</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1000" b="0" i="0" u="none" strike="noStrike">
                          <a:solidFill>
                            <a:srgbClr val="000000"/>
                          </a:solidFill>
                          <a:effectLst/>
                          <a:latin typeface="ＭＳ Ｐ明朝"/>
                        </a:rPr>
                        <a:t>事業内容・事業例</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1000" b="0" i="0" u="none" strike="noStrike" dirty="0">
                          <a:solidFill>
                            <a:srgbClr val="000000"/>
                          </a:solidFill>
                          <a:effectLst/>
                          <a:latin typeface="ＭＳ Ｐ明朝"/>
                        </a:rPr>
                        <a:t>指標例</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kumimoji="1" lang="ja-JP" altLang="en-US"/>
                    </a:p>
                  </a:txBody>
                  <a:tcPr/>
                </a:tc>
                <a:extLst>
                  <a:ext uri="{0D108BD9-81ED-4DB2-BD59-A6C34878D82A}">
                    <a16:rowId xmlns:a16="http://schemas.microsoft.com/office/drawing/2014/main" val="10000"/>
                  </a:ext>
                </a:extLst>
              </a:tr>
              <a:tr h="15304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a:solidFill>
                            <a:srgbClr val="000000"/>
                          </a:solidFill>
                          <a:effectLst/>
                          <a:latin typeface="ＭＳ Ｐ明朝"/>
                        </a:rPr>
                        <a:t>アウトプット指標</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1000" b="0" i="0" u="none" strike="noStrike" dirty="0">
                          <a:solidFill>
                            <a:srgbClr val="000000"/>
                          </a:solidFill>
                          <a:effectLst/>
                          <a:latin typeface="ＭＳ Ｐ明朝"/>
                        </a:rPr>
                        <a:t>アウトカム指標</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10001"/>
                  </a:ext>
                </a:extLst>
              </a:tr>
              <a:tr h="2324805">
                <a:tc>
                  <a:txBody>
                    <a:bodyPr/>
                    <a:lstStyle/>
                    <a:p>
                      <a:pPr algn="ctr" fontAlgn="ctr"/>
                      <a:r>
                        <a:rPr lang="en-US" altLang="ja-JP" sz="1000" b="0" i="0" u="none" strike="noStrike" dirty="0">
                          <a:solidFill>
                            <a:srgbClr val="000000"/>
                          </a:solidFill>
                          <a:effectLst/>
                          <a:latin typeface="+mj-ea"/>
                          <a:ea typeface="+mj-ea"/>
                        </a:rPr>
                        <a:t>1</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mj-ea"/>
                          <a:ea typeface="+mj-ea"/>
                        </a:rPr>
                        <a:t>病床機能分化・連携事業</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chemeClr val="tx1"/>
                          </a:solidFill>
                          <a:effectLst/>
                          <a:latin typeface="+mj-ea"/>
                          <a:ea typeface="+mj-ea"/>
                        </a:rPr>
                        <a:t>急性期から回復期、在宅医療に至るまで、一連のサービスを地域において総合的に確保するため、病床の機能分化、連携を推進するための施設・設備の整備</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mj-ea"/>
                          <a:ea typeface="+mj-ea"/>
                        </a:rPr>
                        <a:t>対象医療機関数</a:t>
                      </a:r>
                      <a:endParaRPr lang="en-US" altLang="ja-JP" sz="1000" b="0" i="0" u="none" strike="noStrike" dirty="0">
                        <a:solidFill>
                          <a:srgbClr val="000000"/>
                        </a:solidFill>
                        <a:effectLst/>
                        <a:latin typeface="+mj-ea"/>
                        <a:ea typeface="+mj-ea"/>
                      </a:endParaRPr>
                    </a:p>
                    <a:p>
                      <a:pPr algn="l" fontAlgn="ctr"/>
                      <a:endParaRPr lang="en-US" altLang="ja-JP" sz="1000" b="0" i="0" u="none" strike="noStrike" dirty="0">
                        <a:solidFill>
                          <a:srgbClr val="000000"/>
                        </a:solidFill>
                        <a:effectLst/>
                        <a:latin typeface="+mj-ea"/>
                        <a:ea typeface="+mj-ea"/>
                      </a:endParaRPr>
                    </a:p>
                    <a:p>
                      <a:pPr algn="l" fontAlgn="ctr"/>
                      <a:r>
                        <a:rPr lang="ja-JP" altLang="en-US" sz="1000" b="0" i="0" u="none" strike="noStrike" dirty="0">
                          <a:solidFill>
                            <a:schemeClr val="tx1"/>
                          </a:solidFill>
                          <a:effectLst/>
                          <a:latin typeface="+mj-ea"/>
                          <a:ea typeface="+mj-ea"/>
                        </a:rPr>
                        <a:t>病棟数</a:t>
                      </a:r>
                      <a:endParaRPr lang="ja-JP" altLang="en-US" sz="1000" b="0" i="0" u="none" strike="noStrike" dirty="0">
                        <a:solidFill>
                          <a:srgbClr val="00B0F0"/>
                        </a:solidFill>
                        <a:effectLst/>
                        <a:latin typeface="+mj-ea"/>
                        <a:ea typeface="+mj-ea"/>
                      </a:endParaRP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mj-ea"/>
                          <a:ea typeface="+mj-ea"/>
                        </a:rPr>
                        <a:t>地域医療構想に沿って、基金を活用して整備を行う不足している病床機能毎（高度急性期・急性期・回復期・慢性期）の病床数</a:t>
                      </a:r>
                      <a:r>
                        <a:rPr lang="en-US" altLang="ja-JP" sz="1000" b="0" i="0" u="none" strike="noStrike" dirty="0">
                          <a:solidFill>
                            <a:srgbClr val="000000"/>
                          </a:solidFill>
                          <a:effectLst/>
                          <a:latin typeface="+mj-ea"/>
                          <a:ea typeface="+mj-ea"/>
                        </a:rPr>
                        <a:t>【</a:t>
                      </a:r>
                      <a:r>
                        <a:rPr lang="ja-JP" altLang="en-US" sz="1000" b="0" i="0" u="none" strike="noStrike" dirty="0">
                          <a:solidFill>
                            <a:srgbClr val="000000"/>
                          </a:solidFill>
                          <a:effectLst/>
                          <a:latin typeface="+mj-ea"/>
                          <a:ea typeface="+mj-ea"/>
                        </a:rPr>
                        <a:t>地域医療構想、病床機能報告</a:t>
                      </a:r>
                      <a:r>
                        <a:rPr lang="en-US" altLang="ja-JP" sz="1000" b="0" i="0" u="none" strike="noStrike" dirty="0">
                          <a:solidFill>
                            <a:srgbClr val="000000"/>
                          </a:solidFill>
                          <a:effectLst/>
                          <a:latin typeface="+mj-ea"/>
                          <a:ea typeface="+mj-ea"/>
                        </a:rPr>
                        <a:t>】</a:t>
                      </a:r>
                    </a:p>
                    <a:p>
                      <a:pPr algn="l" fontAlgn="ctr"/>
                      <a:br>
                        <a:rPr lang="ja-JP" altLang="en-US" sz="1000" b="0" i="0" u="none" strike="noStrike" dirty="0">
                          <a:solidFill>
                            <a:srgbClr val="000000"/>
                          </a:solidFill>
                          <a:effectLst/>
                          <a:latin typeface="+mj-ea"/>
                          <a:ea typeface="+mj-ea"/>
                        </a:rPr>
                      </a:br>
                      <a:r>
                        <a:rPr lang="ja-JP" altLang="en-US" sz="1000" b="0" i="0" u="none" strike="noStrike" dirty="0">
                          <a:solidFill>
                            <a:srgbClr val="000000"/>
                          </a:solidFill>
                          <a:effectLst/>
                          <a:latin typeface="+mj-ea"/>
                          <a:ea typeface="+mj-ea"/>
                        </a:rPr>
                        <a:t>病床機能毎（高度急性期・急性期・回復期・慢性期）の病床数</a:t>
                      </a:r>
                      <a:r>
                        <a:rPr lang="en-US" altLang="ja-JP" sz="1000" b="0" i="0" u="none" strike="noStrike" dirty="0">
                          <a:solidFill>
                            <a:srgbClr val="000000"/>
                          </a:solidFill>
                          <a:effectLst/>
                          <a:latin typeface="+mj-ea"/>
                          <a:ea typeface="+mj-ea"/>
                        </a:rPr>
                        <a:t>【</a:t>
                      </a:r>
                      <a:r>
                        <a:rPr lang="ja-JP" altLang="en-US" sz="1000" b="0" i="0" u="none" strike="noStrike" dirty="0">
                          <a:solidFill>
                            <a:srgbClr val="000000"/>
                          </a:solidFill>
                          <a:effectLst/>
                          <a:latin typeface="+mj-ea"/>
                          <a:ea typeface="+mj-ea"/>
                        </a:rPr>
                        <a:t>病床機能報告</a:t>
                      </a:r>
                      <a:r>
                        <a:rPr lang="en-US" altLang="ja-JP" sz="1000" b="0" i="0" u="none" strike="noStrike" dirty="0">
                          <a:solidFill>
                            <a:srgbClr val="000000"/>
                          </a:solidFill>
                          <a:effectLst/>
                          <a:latin typeface="+mj-ea"/>
                          <a:ea typeface="+mj-ea"/>
                        </a:rPr>
                        <a:t>】</a:t>
                      </a:r>
                      <a:br>
                        <a:rPr lang="ja-JP" altLang="en-US" sz="1000" b="0" i="0" u="none" strike="noStrike" dirty="0">
                          <a:solidFill>
                            <a:srgbClr val="000000"/>
                          </a:solidFill>
                          <a:effectLst/>
                          <a:latin typeface="+mj-ea"/>
                          <a:ea typeface="+mj-ea"/>
                        </a:rPr>
                      </a:br>
                      <a:endParaRPr lang="ja-JP" altLang="en-US" sz="1000" b="0" i="0" u="none" strike="noStrike" dirty="0">
                        <a:solidFill>
                          <a:srgbClr val="000000"/>
                        </a:solidFill>
                        <a:effectLst/>
                        <a:latin typeface="+mj-ea"/>
                        <a:ea typeface="+mj-ea"/>
                      </a:endParaRP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600874">
                <a:tc>
                  <a:txBody>
                    <a:bodyPr/>
                    <a:lstStyle/>
                    <a:p>
                      <a:pPr algn="ctr" fontAlgn="ctr"/>
                      <a:r>
                        <a:rPr lang="en-US" altLang="ja-JP" sz="1000" b="0" i="0" u="none" strike="noStrike" dirty="0">
                          <a:solidFill>
                            <a:srgbClr val="000000"/>
                          </a:solidFill>
                          <a:effectLst/>
                          <a:latin typeface="+mj-ea"/>
                          <a:ea typeface="+mj-ea"/>
                        </a:rPr>
                        <a:t>2</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mj-ea"/>
                          <a:ea typeface="+mj-ea"/>
                        </a:rPr>
                        <a:t>ＩＣＴを活用した地域医療ネットワーク基盤の整備</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1000" b="0" i="0" u="none" strike="noStrike" dirty="0">
                          <a:solidFill>
                            <a:srgbClr val="000000"/>
                          </a:solidFill>
                          <a:effectLst/>
                          <a:latin typeface="+mj-ea"/>
                          <a:ea typeface="+mj-ea"/>
                        </a:rPr>
                        <a:t>ICT</a:t>
                      </a:r>
                      <a:r>
                        <a:rPr lang="ja-JP" altLang="en-US" sz="1000" b="0" i="0" u="none" strike="noStrike" dirty="0">
                          <a:solidFill>
                            <a:srgbClr val="000000"/>
                          </a:solidFill>
                          <a:effectLst/>
                          <a:latin typeface="+mj-ea"/>
                          <a:ea typeface="+mj-ea"/>
                        </a:rPr>
                        <a:t>を活用</a:t>
                      </a:r>
                      <a:r>
                        <a:rPr lang="ja-JP" altLang="en-US" sz="1000" b="0" i="0" u="none" strike="noStrike" dirty="0">
                          <a:solidFill>
                            <a:schemeClr val="tx1"/>
                          </a:solidFill>
                          <a:effectLst/>
                          <a:latin typeface="+mj-ea"/>
                          <a:ea typeface="+mj-ea"/>
                        </a:rPr>
                        <a:t>した医</a:t>
                      </a:r>
                      <a:r>
                        <a:rPr lang="ja-JP" altLang="en-US" sz="1000" b="0" i="0" u="none" strike="noStrike" dirty="0">
                          <a:solidFill>
                            <a:srgbClr val="000000"/>
                          </a:solidFill>
                          <a:effectLst/>
                          <a:latin typeface="+mj-ea"/>
                          <a:ea typeface="+mj-ea"/>
                        </a:rPr>
                        <a:t>療機関・介護事業所間の医療情報ネットワーク構築</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mj-ea"/>
                          <a:ea typeface="+mj-ea"/>
                        </a:rPr>
                        <a:t>ネットワークに参加する医療機関等数</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rgbClr val="000000"/>
                          </a:solidFill>
                          <a:effectLst/>
                          <a:latin typeface="+mj-ea"/>
                          <a:ea typeface="+mj-ea"/>
                        </a:rPr>
                        <a:t>地域</a:t>
                      </a:r>
                      <a:r>
                        <a:rPr lang="ja-JP" altLang="en-US" sz="1000" b="0" i="0" u="none" strike="noStrike" dirty="0">
                          <a:solidFill>
                            <a:schemeClr val="tx1"/>
                          </a:solidFill>
                          <a:effectLst/>
                          <a:latin typeface="+mj-ea"/>
                          <a:ea typeface="+mj-ea"/>
                        </a:rPr>
                        <a:t>医療連携ネットワークの整備圏域</a:t>
                      </a:r>
                      <a:endParaRPr lang="en-US" altLang="ja-JP" sz="1000" b="0" i="0" u="none" strike="noStrike" dirty="0">
                        <a:solidFill>
                          <a:schemeClr val="tx1"/>
                        </a:solidFill>
                        <a:effectLst/>
                        <a:latin typeface="+mj-ea"/>
                        <a:ea typeface="+mj-ea"/>
                      </a:endParaRPr>
                    </a:p>
                    <a:p>
                      <a:pPr algn="l" fontAlgn="ctr"/>
                      <a:br>
                        <a:rPr lang="ja-JP" altLang="en-US" sz="1000" b="0" i="0" u="none" strike="noStrike" dirty="0">
                          <a:solidFill>
                            <a:schemeClr val="tx1"/>
                          </a:solidFill>
                          <a:effectLst/>
                          <a:latin typeface="+mj-ea"/>
                          <a:ea typeface="+mj-ea"/>
                        </a:rPr>
                      </a:br>
                      <a:r>
                        <a:rPr lang="ja-JP" altLang="en-US" sz="1000" b="0" i="0" u="none" strike="noStrike" dirty="0">
                          <a:solidFill>
                            <a:schemeClr val="tx1"/>
                          </a:solidFill>
                          <a:effectLst/>
                          <a:latin typeface="+mj-ea"/>
                          <a:ea typeface="+mj-ea"/>
                        </a:rPr>
                        <a:t>域医療連携ネットワークの参加施設数</a:t>
                      </a:r>
                      <a:endParaRPr lang="en-US" altLang="ja-JP" sz="1000" b="0" i="0" u="none" strike="noStrike" dirty="0">
                        <a:solidFill>
                          <a:schemeClr val="tx1"/>
                        </a:solidFill>
                        <a:effectLst/>
                        <a:latin typeface="+mj-ea"/>
                        <a:ea typeface="+mj-ea"/>
                      </a:endParaRPr>
                    </a:p>
                    <a:p>
                      <a:pPr algn="l" fontAlgn="ctr"/>
                      <a:endParaRPr lang="en-US" altLang="ja-JP" sz="1000" b="0" i="0" u="none" strike="noStrike" dirty="0">
                        <a:solidFill>
                          <a:schemeClr val="tx1"/>
                        </a:solidFill>
                        <a:effectLst/>
                        <a:latin typeface="+mj-ea"/>
                        <a:ea typeface="+mj-ea"/>
                      </a:endParaRPr>
                    </a:p>
                    <a:p>
                      <a:pPr algn="l" fontAlgn="ctr"/>
                      <a:r>
                        <a:rPr lang="ja-JP" altLang="en-US" sz="1000" b="0" i="0" u="none" strike="noStrike" dirty="0">
                          <a:solidFill>
                            <a:schemeClr val="tx1"/>
                          </a:solidFill>
                          <a:effectLst/>
                          <a:latin typeface="+mj-ea"/>
                          <a:ea typeface="+mj-ea"/>
                        </a:rPr>
                        <a:t>地域医療ネットワーク閲覧施設数</a:t>
                      </a:r>
                      <a:endParaRPr lang="en-US" altLang="ja-JP" sz="1000" b="0" i="0" u="none" strike="noStrike" dirty="0">
                        <a:solidFill>
                          <a:schemeClr val="tx1"/>
                        </a:solidFill>
                        <a:effectLst/>
                        <a:latin typeface="+mj-ea"/>
                        <a:ea typeface="+mj-ea"/>
                      </a:endParaRPr>
                    </a:p>
                    <a:p>
                      <a:pPr algn="l" fontAlgn="ctr"/>
                      <a:br>
                        <a:rPr lang="ja-JP" altLang="en-US" sz="1000" b="0" i="0" u="none" strike="noStrike" dirty="0">
                          <a:solidFill>
                            <a:schemeClr val="tx1"/>
                          </a:solidFill>
                          <a:effectLst/>
                          <a:latin typeface="+mj-ea"/>
                          <a:ea typeface="+mj-ea"/>
                        </a:rPr>
                      </a:br>
                      <a:r>
                        <a:rPr lang="ja-JP" altLang="en-US" sz="1000" b="0" i="0" u="none" strike="noStrike" dirty="0">
                          <a:solidFill>
                            <a:schemeClr val="tx1"/>
                          </a:solidFill>
                          <a:effectLst/>
                          <a:latin typeface="+mj-ea"/>
                          <a:ea typeface="+mj-ea"/>
                        </a:rPr>
                        <a:t>地域医療連携ネットワーク</a:t>
                      </a:r>
                      <a:r>
                        <a:rPr lang="ja-JP" altLang="en-US" sz="1000" b="0" i="0" u="none" strike="noStrike" dirty="0">
                          <a:solidFill>
                            <a:srgbClr val="000000"/>
                          </a:solidFill>
                          <a:effectLst/>
                          <a:latin typeface="+mj-ea"/>
                          <a:ea typeface="+mj-ea"/>
                        </a:rPr>
                        <a:t>への登録患者数</a:t>
                      </a:r>
                      <a:br>
                        <a:rPr lang="ja-JP" altLang="en-US" sz="1000" b="0" i="0" u="none" strike="sngStrike" dirty="0">
                          <a:solidFill>
                            <a:srgbClr val="FF0000"/>
                          </a:solidFill>
                          <a:effectLst/>
                          <a:latin typeface="+mj-ea"/>
                          <a:ea typeface="+mj-ea"/>
                        </a:rPr>
                      </a:br>
                      <a:r>
                        <a:rPr lang="ja-JP" altLang="en-US" sz="1000" b="0" i="0" u="none" strike="sngStrike" dirty="0">
                          <a:solidFill>
                            <a:srgbClr val="FF0000"/>
                          </a:solidFill>
                          <a:effectLst/>
                          <a:latin typeface="+mj-ea"/>
                          <a:ea typeface="+mj-ea"/>
                        </a:rPr>
                        <a:t> </a:t>
                      </a:r>
                      <a:endParaRPr lang="ja-JP" altLang="en-US" sz="1000" b="0" i="0" u="none" strike="noStrike" dirty="0">
                        <a:solidFill>
                          <a:srgbClr val="000000"/>
                        </a:solidFill>
                        <a:effectLst/>
                        <a:latin typeface="+mj-ea"/>
                        <a:ea typeface="+mj-ea"/>
                      </a:endParaRP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600874">
                <a:tc>
                  <a:txBody>
                    <a:bodyPr/>
                    <a:lstStyle/>
                    <a:p>
                      <a:pPr algn="ctr" fontAlgn="ctr"/>
                      <a:r>
                        <a:rPr lang="ja-JP" altLang="en-US" sz="1000" b="0" i="0" u="none" strike="noStrike" dirty="0">
                          <a:solidFill>
                            <a:schemeClr val="tx1"/>
                          </a:solidFill>
                          <a:effectLst/>
                          <a:latin typeface="+mj-ea"/>
                          <a:ea typeface="+mj-ea"/>
                        </a:rPr>
                        <a:t>３</a:t>
                      </a:r>
                      <a:endParaRPr lang="en-US" altLang="ja-JP" sz="1000" b="0" i="0" u="none" strike="noStrike" dirty="0">
                        <a:solidFill>
                          <a:schemeClr val="tx1"/>
                        </a:solidFill>
                        <a:effectLst/>
                        <a:latin typeface="+mj-ea"/>
                        <a:ea typeface="+mj-ea"/>
                      </a:endParaRP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chemeClr val="tx1"/>
                          </a:solidFill>
                          <a:effectLst/>
                          <a:latin typeface="+mj-ea"/>
                          <a:ea typeface="+mj-ea"/>
                        </a:rPr>
                        <a:t>病床機能再編支援事業</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chemeClr val="tx1"/>
                          </a:solidFill>
                          <a:effectLst/>
                          <a:latin typeface="+mj-ea"/>
                          <a:ea typeface="+mj-ea"/>
                        </a:rPr>
                        <a:t>地域の医療体制について、あらかじめ地域医療構想調整会議で議論し、地域で合意を得られた病床数の適正化や統合に対して、　病床機能の再編や医療機関の統合を進める際に生じ得る、雇用や債務承継などの課題を一定程度支援</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000" b="0" i="0" u="none" strike="noStrike" dirty="0">
                          <a:solidFill>
                            <a:schemeClr val="tx1"/>
                          </a:solidFill>
                          <a:effectLst/>
                          <a:latin typeface="+mj-ea"/>
                          <a:ea typeface="+mj-ea"/>
                        </a:rPr>
                        <a:t>支給対象医療機関数</a:t>
                      </a:r>
                      <a:endParaRPr lang="en-US" altLang="ja-JP" sz="1000" b="0" i="0" u="none" strike="noStrike" dirty="0">
                        <a:solidFill>
                          <a:schemeClr val="tx1"/>
                        </a:solidFill>
                        <a:effectLst/>
                        <a:latin typeface="+mj-ea"/>
                        <a:ea typeface="+mj-ea"/>
                      </a:endParaRPr>
                    </a:p>
                    <a:p>
                      <a:pPr algn="l" fontAlgn="ctr"/>
                      <a:r>
                        <a:rPr lang="ja-JP" altLang="en-US" sz="1000" b="0" i="0" u="none" strike="noStrike" dirty="0">
                          <a:solidFill>
                            <a:schemeClr val="tx1"/>
                          </a:solidFill>
                          <a:effectLst/>
                          <a:latin typeface="+mj-ea"/>
                          <a:ea typeface="+mj-ea"/>
                        </a:rPr>
                        <a:t>機能ごとの支給対象病床</a:t>
                      </a: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kumimoji="1" lang="ja-JP" altLang="en-US" sz="1000" b="0" i="0" u="none" strike="noStrike" kern="1200" dirty="0">
                          <a:solidFill>
                            <a:schemeClr val="tx1"/>
                          </a:solidFill>
                          <a:effectLst/>
                          <a:latin typeface="+mj-ea"/>
                          <a:ea typeface="+mn-ea"/>
                          <a:cs typeface="+mn-cs"/>
                        </a:rPr>
                        <a:t>病床機能毎（高度急性期・急性期・回復期・慢性期）の病床数</a:t>
                      </a:r>
                      <a:r>
                        <a:rPr kumimoji="1" lang="en-US" altLang="ja-JP" sz="1000" b="0" i="0" u="none" strike="noStrike" kern="1200" dirty="0">
                          <a:solidFill>
                            <a:schemeClr val="tx1"/>
                          </a:solidFill>
                          <a:effectLst/>
                          <a:latin typeface="+mj-ea"/>
                          <a:ea typeface="+mn-ea"/>
                          <a:cs typeface="+mn-cs"/>
                        </a:rPr>
                        <a:t>【</a:t>
                      </a:r>
                      <a:r>
                        <a:rPr kumimoji="1" lang="ja-JP" altLang="en-US" sz="1000" b="0" i="0" u="none" strike="noStrike" kern="1200" dirty="0">
                          <a:solidFill>
                            <a:schemeClr val="tx1"/>
                          </a:solidFill>
                          <a:effectLst/>
                          <a:latin typeface="+mj-ea"/>
                          <a:ea typeface="+mn-ea"/>
                          <a:cs typeface="+mn-cs"/>
                        </a:rPr>
                        <a:t>病床機能報告</a:t>
                      </a:r>
                      <a:r>
                        <a:rPr kumimoji="1" lang="en-US" altLang="ja-JP" sz="1000" b="0" i="0" u="none" strike="noStrike" kern="1200" dirty="0">
                          <a:solidFill>
                            <a:schemeClr val="tx1"/>
                          </a:solidFill>
                          <a:effectLst/>
                          <a:latin typeface="+mj-ea"/>
                          <a:ea typeface="+mn-ea"/>
                          <a:cs typeface="+mn-cs"/>
                        </a:rPr>
                        <a:t>】</a:t>
                      </a:r>
                      <a:endParaRPr lang="ja-JP" altLang="en-US" sz="1000" b="0" i="0" u="none" strike="noStrike" dirty="0">
                        <a:solidFill>
                          <a:schemeClr val="tx1"/>
                        </a:solidFill>
                        <a:effectLst/>
                        <a:latin typeface="+mj-ea"/>
                        <a:ea typeface="+mj-ea"/>
                      </a:endParaRPr>
                    </a:p>
                  </a:txBody>
                  <a:tcPr marL="8657" marR="8657" marT="865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93040500"/>
                  </a:ext>
                </a:extLst>
              </a:tr>
            </a:tbl>
          </a:graphicData>
        </a:graphic>
      </p:graphicFrame>
      <p:sp>
        <p:nvSpPr>
          <p:cNvPr id="6" name="テキスト ボックス 5"/>
          <p:cNvSpPr txBox="1"/>
          <p:nvPr/>
        </p:nvSpPr>
        <p:spPr>
          <a:xfrm>
            <a:off x="1439912" y="648122"/>
            <a:ext cx="7344816" cy="523220"/>
          </a:xfrm>
          <a:prstGeom prst="rect">
            <a:avLst/>
          </a:prstGeom>
          <a:noFill/>
        </p:spPr>
        <p:txBody>
          <a:bodyPr wrap="square" rtlCol="0">
            <a:spAutoFit/>
          </a:bodyPr>
          <a:lstStyle/>
          <a:p>
            <a:pPr marL="0" marR="0" lvl="0" indent="0" algn="ctr" defTabSz="969126"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事業区分１の評価指標（例）</a:t>
            </a:r>
          </a:p>
        </p:txBody>
      </p:sp>
      <p:sp>
        <p:nvSpPr>
          <p:cNvPr id="2" name="テキスト ボックス 1"/>
          <p:cNvSpPr txBox="1"/>
          <p:nvPr/>
        </p:nvSpPr>
        <p:spPr>
          <a:xfrm>
            <a:off x="287784" y="216074"/>
            <a:ext cx="936104" cy="384721"/>
          </a:xfrm>
          <a:prstGeom prst="rect">
            <a:avLst/>
          </a:prstGeom>
          <a:noFill/>
        </p:spPr>
        <p:txBody>
          <a:bodyPr wrap="square" rtlCol="0">
            <a:spAutoFit/>
          </a:bodyPr>
          <a:lstStyle/>
          <a:p>
            <a:pPr marL="0" marR="0" lvl="0" indent="0" algn="l" defTabSz="969126" rtl="0" eaLnBrk="1" fontAlgn="auto" latinLnBrk="0" hangingPunct="1">
              <a:lnSpc>
                <a:spcPct val="100000"/>
              </a:lnSpc>
              <a:spcBef>
                <a:spcPts val="0"/>
              </a:spcBef>
              <a:spcAft>
                <a:spcPts val="0"/>
              </a:spcAft>
              <a:buClrTx/>
              <a:buSzTx/>
              <a:buFontTx/>
              <a:buNone/>
              <a:tabLst/>
              <a:defRPr/>
            </a:pPr>
            <a:r>
              <a:rPr kumimoji="1" lang="ja-JP" altLang="en-US" sz="1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別添４</a:t>
            </a:r>
          </a:p>
        </p:txBody>
      </p:sp>
    </p:spTree>
    <p:extLst>
      <p:ext uri="{BB962C8B-B14F-4D97-AF65-F5344CB8AC3E}">
        <p14:creationId xmlns:p14="http://schemas.microsoft.com/office/powerpoint/2010/main" val="3153975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a:spLocks noGrp="1"/>
          </p:cNvSpPr>
          <p:nvPr>
            <p:ph type="sldNum" sz="quarter" idx="12"/>
          </p:nvPr>
        </p:nvSpPr>
        <p:spPr>
          <a:xfrm>
            <a:off x="7728507" y="6817579"/>
            <a:ext cx="2352146" cy="383381"/>
          </a:xfrm>
        </p:spPr>
        <p:txBody>
          <a:bodyPr/>
          <a:lstStyle/>
          <a:p>
            <a:fld id="{4815234B-545C-4FEF-896B-BB7CC5D197AF}" type="slidenum">
              <a:rPr lang="ja-JP" altLang="en-US" sz="1300" smtClean="0">
                <a:solidFill>
                  <a:prstClr val="black">
                    <a:tint val="75000"/>
                  </a:prstClr>
                </a:solidFill>
              </a:rPr>
              <a:pPr/>
              <a:t>10</a:t>
            </a:fld>
            <a:endParaRPr lang="ja-JP" altLang="en-US" sz="1300" dirty="0">
              <a:solidFill>
                <a:prstClr val="black">
                  <a:tint val="75000"/>
                </a:prstClr>
              </a:solidFill>
            </a:endParaRPr>
          </a:p>
        </p:txBody>
      </p:sp>
      <p:graphicFrame>
        <p:nvGraphicFramePr>
          <p:cNvPr id="8" name="表 7"/>
          <p:cNvGraphicFramePr>
            <a:graphicFrameLocks noGrp="1"/>
          </p:cNvGraphicFramePr>
          <p:nvPr/>
        </p:nvGraphicFramePr>
        <p:xfrm>
          <a:off x="359792" y="216074"/>
          <a:ext cx="9432040" cy="3575610"/>
        </p:xfrm>
        <a:graphic>
          <a:graphicData uri="http://schemas.openxmlformats.org/drawingml/2006/table">
            <a:tbl>
              <a:tblPr/>
              <a:tblGrid>
                <a:gridCol w="360040">
                  <a:extLst>
                    <a:ext uri="{9D8B030D-6E8A-4147-A177-3AD203B41FA5}">
                      <a16:colId xmlns:a16="http://schemas.microsoft.com/office/drawing/2014/main" val="20000"/>
                    </a:ext>
                  </a:extLst>
                </a:gridCol>
                <a:gridCol w="2268000">
                  <a:extLst>
                    <a:ext uri="{9D8B030D-6E8A-4147-A177-3AD203B41FA5}">
                      <a16:colId xmlns:a16="http://schemas.microsoft.com/office/drawing/2014/main" val="20001"/>
                    </a:ext>
                  </a:extLst>
                </a:gridCol>
                <a:gridCol w="2268000">
                  <a:extLst>
                    <a:ext uri="{9D8B030D-6E8A-4147-A177-3AD203B41FA5}">
                      <a16:colId xmlns:a16="http://schemas.microsoft.com/office/drawing/2014/main" val="20003"/>
                    </a:ext>
                  </a:extLst>
                </a:gridCol>
                <a:gridCol w="2268000">
                  <a:extLst>
                    <a:ext uri="{9D8B030D-6E8A-4147-A177-3AD203B41FA5}">
                      <a16:colId xmlns:a16="http://schemas.microsoft.com/office/drawing/2014/main" val="20004"/>
                    </a:ext>
                  </a:extLst>
                </a:gridCol>
                <a:gridCol w="2268000">
                  <a:extLst>
                    <a:ext uri="{9D8B030D-6E8A-4147-A177-3AD203B41FA5}">
                      <a16:colId xmlns:a16="http://schemas.microsoft.com/office/drawing/2014/main" val="20005"/>
                    </a:ext>
                  </a:extLst>
                </a:gridCol>
              </a:tblGrid>
              <a:tr h="191082">
                <a:tc rowSpan="2">
                  <a:txBody>
                    <a:bodyPr/>
                    <a:lstStyle/>
                    <a:p>
                      <a:pPr algn="ctr" fontAlgn="ct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900" b="0" i="0" u="none" strike="noStrike" dirty="0">
                          <a:solidFill>
                            <a:srgbClr val="000000"/>
                          </a:solidFill>
                          <a:effectLst/>
                          <a:latin typeface="+mn-ea"/>
                          <a:ea typeface="+mn-ea"/>
                        </a:rPr>
                        <a:t>事業の種類</a:t>
                      </a:r>
                      <a:endParaRPr lang="zh-TW"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900" b="0" i="0" u="none" strike="noStrike" dirty="0">
                          <a:solidFill>
                            <a:srgbClr val="000000"/>
                          </a:solidFill>
                          <a:effectLst/>
                          <a:latin typeface="+mn-ea"/>
                          <a:ea typeface="+mn-ea"/>
                        </a:rPr>
                        <a:t>事業内容・事業例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900" b="0" i="0" u="none" strike="noStrike" dirty="0">
                          <a:solidFill>
                            <a:srgbClr val="000000"/>
                          </a:solidFill>
                          <a:effectLst/>
                          <a:latin typeface="+mn-ea"/>
                          <a:ea typeface="+mn-ea"/>
                        </a:rPr>
                        <a:t>指標例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pPr algn="l"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649239788"/>
                  </a:ext>
                </a:extLst>
              </a:tr>
              <a:tr h="191082">
                <a:tc vMerge="1">
                  <a:txBody>
                    <a:bodyPr/>
                    <a:lstStyle/>
                    <a:p>
                      <a:pPr algn="ctr"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pPr algn="l" fontAlgn="ctr"/>
                      <a:endParaRPr lang="zh-TW"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pPr algn="l" fontAlgn="ctr"/>
                      <a:endParaRPr lang="ja-JP"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アウトプット指標</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アウトカム指標</a:t>
                      </a: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822063149"/>
                  </a:ext>
                </a:extLst>
              </a:tr>
              <a:tr h="526215">
                <a:tc rowSpan="2">
                  <a:txBody>
                    <a:bodyPr/>
                    <a:lstStyle/>
                    <a:p>
                      <a:pPr algn="ctr" fontAlgn="ctr"/>
                      <a:r>
                        <a:rPr lang="en-US" altLang="ja-JP" sz="800" b="0" i="0" u="none" strike="noStrike" dirty="0">
                          <a:solidFill>
                            <a:schemeClr val="tx1"/>
                          </a:solidFill>
                          <a:effectLst/>
                          <a:latin typeface="+mn-ea"/>
                          <a:ea typeface="+mn-ea"/>
                        </a:rPr>
                        <a:t>22</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mn-ea"/>
                          <a:ea typeface="+mn-ea"/>
                        </a:rPr>
                        <a:t>22-1 </a:t>
                      </a:r>
                      <a:r>
                        <a:rPr lang="ja-JP" altLang="en-US" sz="800" b="0" i="0" u="none" strike="noStrike" dirty="0">
                          <a:solidFill>
                            <a:schemeClr val="tx1"/>
                          </a:solidFill>
                          <a:effectLst/>
                          <a:latin typeface="+mn-ea"/>
                          <a:ea typeface="+mn-ea"/>
                        </a:rPr>
                        <a:t>認知症高齢者等</a:t>
                      </a:r>
                      <a:r>
                        <a:rPr lang="zh-TW" altLang="en-US" sz="800" b="0" i="0" u="none" strike="noStrike" dirty="0">
                          <a:solidFill>
                            <a:schemeClr val="tx1"/>
                          </a:solidFill>
                          <a:effectLst/>
                          <a:latin typeface="+mn-ea"/>
                          <a:ea typeface="+mn-ea"/>
                        </a:rPr>
                        <a:t>権利擁護人材育成事業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「生活支援員」及び「市民後見人」の養成研修、権利擁護人材の資質向上のための支援体制の構築等</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参加者数等</a:t>
                      </a:r>
                      <a:br>
                        <a:rPr lang="ja-JP" altLang="en-US" sz="800" b="0" i="0" u="none" strike="noStrike" dirty="0">
                          <a:solidFill>
                            <a:schemeClr val="tx1"/>
                          </a:solidFill>
                          <a:effectLst/>
                          <a:latin typeface="+mn-ea"/>
                          <a:ea typeface="+mn-ea"/>
                        </a:rPr>
                      </a:b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研修指導者講習参加者数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24644898"/>
                  </a:ext>
                </a:extLst>
              </a:tr>
              <a:tr h="526215">
                <a:tc vMerge="1">
                  <a:txBody>
                    <a:bodyPr/>
                    <a:lstStyle/>
                    <a:p>
                      <a:pPr algn="ctr" fontAlgn="ctr"/>
                      <a:endParaRPr lang="ja-JP" altLang="en-US" sz="800" b="0" i="0" u="none" strike="noStrike" dirty="0">
                        <a:solidFill>
                          <a:srgbClr val="FF0000"/>
                        </a:solidFill>
                        <a:effectLst/>
                        <a:latin typeface="ＭＳ Ｐ明朝"/>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mn-ea"/>
                          <a:ea typeface="+mn-ea"/>
                        </a:rPr>
                        <a:t>22</a:t>
                      </a:r>
                      <a:r>
                        <a:rPr lang="en-US" altLang="zh-TW" sz="800" b="0" i="0" u="none" strike="noStrike" dirty="0">
                          <a:solidFill>
                            <a:schemeClr val="tx1"/>
                          </a:solidFill>
                          <a:effectLst/>
                          <a:latin typeface="+mn-ea"/>
                          <a:ea typeface="+mn-ea"/>
                        </a:rPr>
                        <a:t>-</a:t>
                      </a:r>
                      <a:r>
                        <a:rPr lang="en-US" altLang="ja-JP" sz="800" b="0" i="0" u="none" strike="noStrike" dirty="0">
                          <a:solidFill>
                            <a:schemeClr val="tx1"/>
                          </a:solidFill>
                          <a:effectLst/>
                          <a:latin typeface="+mn-ea"/>
                          <a:ea typeface="+mn-ea"/>
                        </a:rPr>
                        <a:t>2</a:t>
                      </a:r>
                      <a:r>
                        <a:rPr lang="en-US" altLang="zh-TW" sz="800" b="0" i="0" u="none" strike="noStrike" dirty="0">
                          <a:solidFill>
                            <a:schemeClr val="tx1"/>
                          </a:solidFill>
                          <a:effectLst/>
                          <a:latin typeface="+mn-ea"/>
                          <a:ea typeface="+mn-ea"/>
                        </a:rPr>
                        <a:t> </a:t>
                      </a:r>
                      <a:r>
                        <a:rPr lang="ja-JP" altLang="en-US" sz="800" b="0" i="0" u="none" strike="noStrike" dirty="0">
                          <a:solidFill>
                            <a:schemeClr val="tx1"/>
                          </a:solidFill>
                          <a:effectLst/>
                          <a:latin typeface="+mn-ea"/>
                          <a:ea typeface="+mn-ea"/>
                        </a:rPr>
                        <a:t>介護相談員育成に係る研修支援事業</a:t>
                      </a:r>
                      <a:endParaRPr lang="zh-TW"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都道府県やボランティアの養成に取り組む公益団体等が介護相談員を育成</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264384342"/>
                  </a:ext>
                </a:extLst>
              </a:tr>
              <a:tr h="526215">
                <a:tc>
                  <a:txBody>
                    <a:bodyPr/>
                    <a:lstStyle/>
                    <a:p>
                      <a:pPr algn="ctr" fontAlgn="ctr"/>
                      <a:r>
                        <a:rPr lang="en-US" altLang="ja-JP" sz="800" b="0" i="0" u="none" strike="noStrike" dirty="0">
                          <a:solidFill>
                            <a:schemeClr val="tx1"/>
                          </a:solidFill>
                          <a:effectLst/>
                          <a:latin typeface="+mn-ea"/>
                          <a:ea typeface="+mn-ea"/>
                        </a:rPr>
                        <a:t>23</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介護予防の推進に資する専門職種の指導者育成事業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800" b="0" i="0" u="sng" strike="noStrike"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介護予防の推進に資する指導者を育成するため、専門職種に対して実施する研修</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研修に参加した各専門職種の人数</a:t>
                      </a:r>
                      <a:endParaRPr lang="ja-JP" altLang="en-US" sz="800" b="0" i="0" u="none" strike="dblStrike" baseline="0"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1312301209"/>
                  </a:ext>
                </a:extLst>
              </a:tr>
              <a:tr h="526215">
                <a:tc>
                  <a:txBody>
                    <a:bodyPr/>
                    <a:lstStyle/>
                    <a:p>
                      <a:pPr algn="ctr" fontAlgn="ctr"/>
                      <a:r>
                        <a:rPr lang="en-US" altLang="ja-JP" sz="800" b="0" i="0" u="none" strike="noStrike" dirty="0">
                          <a:solidFill>
                            <a:schemeClr val="tx1"/>
                          </a:solidFill>
                          <a:effectLst/>
                          <a:latin typeface="+mn-ea"/>
                          <a:ea typeface="+mn-ea"/>
                        </a:rPr>
                        <a:t>24</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介護施設等における防災リーダー養成等支援事業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800" b="0" i="0" u="sng" strike="noStrike"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相談窓口の有無</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介護サービス従事者の離職率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236863255"/>
                  </a:ext>
                </a:extLst>
              </a:tr>
              <a:tr h="526215">
                <a:tc>
                  <a:txBody>
                    <a:bodyPr/>
                    <a:lstStyle/>
                    <a:p>
                      <a:pPr algn="ctr" fontAlgn="ctr"/>
                      <a:r>
                        <a:rPr lang="en-US" altLang="ja-JP" sz="800" b="0" i="0" u="none" strike="noStrike" dirty="0">
                          <a:solidFill>
                            <a:schemeClr val="tx1"/>
                          </a:solidFill>
                          <a:effectLst/>
                          <a:latin typeface="+mn-ea"/>
                          <a:ea typeface="+mn-ea"/>
                        </a:rPr>
                        <a:t>25</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外国人人材研修支援事業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800" b="0" i="0" u="none" strike="noStrike" dirty="0">
                          <a:solidFill>
                            <a:schemeClr val="tx1"/>
                          </a:solidFill>
                          <a:effectLst/>
                          <a:latin typeface="+mn-ea"/>
                          <a:ea typeface="+mn-ea"/>
                        </a:rPr>
                        <a:t>研修参加者数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受入施設の研修参加日本人職員数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外国人介護人材の施設就労者数</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noFill/>
                  </a:tcPr>
                </a:tc>
                <a:extLst>
                  <a:ext uri="{0D108BD9-81ED-4DB2-BD59-A6C34878D82A}">
                    <a16:rowId xmlns:a16="http://schemas.microsoft.com/office/drawing/2014/main" val="2163857370"/>
                  </a:ext>
                </a:extLst>
              </a:tr>
              <a:tr h="526215">
                <a:tc>
                  <a:txBody>
                    <a:bodyPr/>
                    <a:lstStyle/>
                    <a:p>
                      <a:pPr algn="ctr" fontAlgn="ctr"/>
                      <a:r>
                        <a:rPr lang="en-US" altLang="ja-JP" sz="800" b="0" i="0" u="none" strike="noStrike" dirty="0">
                          <a:solidFill>
                            <a:schemeClr val="tx1"/>
                          </a:solidFill>
                          <a:effectLst/>
                          <a:latin typeface="+mn-ea"/>
                          <a:ea typeface="+mn-ea"/>
                        </a:rPr>
                        <a:t>26</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外国人介護福祉士候補者受入施設学習支援事業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800" b="0" i="0" u="none" strike="noStrike" dirty="0">
                          <a:solidFill>
                            <a:schemeClr val="tx1"/>
                          </a:solidFill>
                          <a:effectLst/>
                          <a:latin typeface="+mn-ea"/>
                          <a:ea typeface="+mn-ea"/>
                        </a:rPr>
                        <a:t>日本語学習等の実施施設数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喀痰吸引等研修の実施施設数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研修担当者支援施設数</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介護福祉士国家試験合格率</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介護福祉士国家試験合格者数</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noFill/>
                  </a:tcPr>
                </a:tc>
                <a:extLst>
                  <a:ext uri="{0D108BD9-81ED-4DB2-BD59-A6C34878D82A}">
                    <a16:rowId xmlns:a16="http://schemas.microsoft.com/office/drawing/2014/main" val="2010919894"/>
                  </a:ext>
                </a:extLst>
              </a:tr>
            </a:tbl>
          </a:graphicData>
        </a:graphic>
      </p:graphicFrame>
      <p:graphicFrame>
        <p:nvGraphicFramePr>
          <p:cNvPr id="2" name="表 1">
            <a:extLst>
              <a:ext uri="{FF2B5EF4-FFF2-40B4-BE49-F238E27FC236}">
                <a16:creationId xmlns:a16="http://schemas.microsoft.com/office/drawing/2014/main" id="{A7C39B7E-EF6C-DFC9-D1F8-6184E5A80495}"/>
              </a:ext>
            </a:extLst>
          </p:cNvPr>
          <p:cNvGraphicFramePr>
            <a:graphicFrameLocks noGrp="1"/>
          </p:cNvGraphicFramePr>
          <p:nvPr/>
        </p:nvGraphicFramePr>
        <p:xfrm>
          <a:off x="359792" y="3791684"/>
          <a:ext cx="9432040" cy="2304000"/>
        </p:xfrm>
        <a:graphic>
          <a:graphicData uri="http://schemas.openxmlformats.org/drawingml/2006/table">
            <a:tbl>
              <a:tblPr/>
              <a:tblGrid>
                <a:gridCol w="360040">
                  <a:extLst>
                    <a:ext uri="{9D8B030D-6E8A-4147-A177-3AD203B41FA5}">
                      <a16:colId xmlns:a16="http://schemas.microsoft.com/office/drawing/2014/main" val="2054633438"/>
                    </a:ext>
                  </a:extLst>
                </a:gridCol>
                <a:gridCol w="2268000">
                  <a:extLst>
                    <a:ext uri="{9D8B030D-6E8A-4147-A177-3AD203B41FA5}">
                      <a16:colId xmlns:a16="http://schemas.microsoft.com/office/drawing/2014/main" val="2362116685"/>
                    </a:ext>
                  </a:extLst>
                </a:gridCol>
                <a:gridCol w="2268000">
                  <a:extLst>
                    <a:ext uri="{9D8B030D-6E8A-4147-A177-3AD203B41FA5}">
                      <a16:colId xmlns:a16="http://schemas.microsoft.com/office/drawing/2014/main" val="3762793501"/>
                    </a:ext>
                  </a:extLst>
                </a:gridCol>
                <a:gridCol w="2268000">
                  <a:extLst>
                    <a:ext uri="{9D8B030D-6E8A-4147-A177-3AD203B41FA5}">
                      <a16:colId xmlns:a16="http://schemas.microsoft.com/office/drawing/2014/main" val="3982009800"/>
                    </a:ext>
                  </a:extLst>
                </a:gridCol>
                <a:gridCol w="2268000">
                  <a:extLst>
                    <a:ext uri="{9D8B030D-6E8A-4147-A177-3AD203B41FA5}">
                      <a16:colId xmlns:a16="http://schemas.microsoft.com/office/drawing/2014/main" val="1870129293"/>
                    </a:ext>
                  </a:extLst>
                </a:gridCol>
              </a:tblGrid>
              <a:tr h="252000">
                <a:tc gridSpan="5">
                  <a:txBody>
                    <a:bodyPr/>
                    <a:lstStyle/>
                    <a:p>
                      <a:pPr algn="l" fontAlgn="ctr"/>
                      <a:r>
                        <a:rPr lang="ja-JP" altLang="en-US" sz="800" b="0" i="0" u="none" strike="noStrike" dirty="0">
                          <a:solidFill>
                            <a:schemeClr val="tx1"/>
                          </a:solidFill>
                          <a:effectLst/>
                          <a:latin typeface="+mn-ea"/>
                          <a:ea typeface="+mn-ea"/>
                        </a:rPr>
                        <a:t>（労働環境・処遇の改善に資する事業）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zh-TW"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just" fontAlgn="ctr"/>
                      <a:endParaRPr lang="ja-JP"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70010613"/>
                  </a:ext>
                </a:extLst>
              </a:tr>
              <a:tr h="684000">
                <a:tc>
                  <a:txBody>
                    <a:bodyPr/>
                    <a:lstStyle/>
                    <a:p>
                      <a:pPr algn="ctr" fontAlgn="ctr"/>
                      <a:r>
                        <a:rPr lang="en-US" altLang="ja-JP" sz="800" b="0" i="0" u="none" strike="noStrike" dirty="0">
                          <a:solidFill>
                            <a:schemeClr val="tx1"/>
                          </a:solidFill>
                          <a:effectLst/>
                          <a:latin typeface="+mn-ea"/>
                          <a:ea typeface="+mn-ea"/>
                        </a:rPr>
                        <a:t>27-1</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介護職員に対する悩み相談窓口設置事業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介護職員からの職場の悩み等に関する相談を受け付ける窓口を設置し、業務経験年数の長い介護福祉士や心理カウンセラー等が相談支援を行う</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相談窓口の有無</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相談件数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介護サービス従事者の離職率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69671515"/>
                  </a:ext>
                </a:extLst>
              </a:tr>
              <a:tr h="684000">
                <a:tc>
                  <a:txBody>
                    <a:bodyPr/>
                    <a:lstStyle/>
                    <a:p>
                      <a:pPr algn="ctr" fontAlgn="ctr"/>
                      <a:r>
                        <a:rPr lang="en-US" altLang="ja-JP" sz="800" b="0" i="0" u="none" strike="noStrike" dirty="0">
                          <a:solidFill>
                            <a:schemeClr val="tx1"/>
                          </a:solidFill>
                          <a:effectLst/>
                          <a:latin typeface="+mn-ea"/>
                          <a:ea typeface="+mn-ea"/>
                        </a:rPr>
                        <a:t>27-2</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介護事業所におけるハラスメント対策推進事業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介護事業所における利用者等からのハラスメント対策を推進するため、実態調査、各種研修、ヘルパー補助者の同行など、総合的なハラスメント対策を実施</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実施（補助）事業所数</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47532241"/>
                  </a:ext>
                </a:extLst>
              </a:tr>
              <a:tr h="684000">
                <a:tc>
                  <a:txBody>
                    <a:bodyPr/>
                    <a:lstStyle/>
                    <a:p>
                      <a:pPr algn="ctr" fontAlgn="ctr"/>
                      <a:r>
                        <a:rPr lang="en-US" altLang="ja-JP" sz="800" b="0" i="0" u="none" strike="noStrike" dirty="0">
                          <a:solidFill>
                            <a:schemeClr val="tx1"/>
                          </a:solidFill>
                          <a:effectLst/>
                          <a:latin typeface="+mn-ea"/>
                          <a:ea typeface="+mn-ea"/>
                        </a:rPr>
                        <a:t>27-3</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800" b="0" i="0" u="none" strike="noStrike" dirty="0">
                          <a:solidFill>
                            <a:schemeClr val="tx1"/>
                          </a:solidFill>
                          <a:effectLst/>
                          <a:latin typeface="+mn-ea"/>
                          <a:ea typeface="+mn-ea"/>
                        </a:rPr>
                        <a:t>若手介護職員交流推進事業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若手介護職員（経験年数概ね３年未満）が一堂に会し、介護施設・事業所を超えた職員同士のネットワークを構築等</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交流事業の参加者数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介護サービス従事者の離職率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1279347"/>
                  </a:ext>
                </a:extLst>
              </a:tr>
            </a:tbl>
          </a:graphicData>
        </a:graphic>
      </p:graphicFrame>
      <p:graphicFrame>
        <p:nvGraphicFramePr>
          <p:cNvPr id="3" name="表 2">
            <a:extLst>
              <a:ext uri="{FF2B5EF4-FFF2-40B4-BE49-F238E27FC236}">
                <a16:creationId xmlns:a16="http://schemas.microsoft.com/office/drawing/2014/main" id="{BEE71317-3191-69D0-212A-A1AE6298C963}"/>
              </a:ext>
            </a:extLst>
          </p:cNvPr>
          <p:cNvGraphicFramePr>
            <a:graphicFrameLocks noGrp="1"/>
          </p:cNvGraphicFramePr>
          <p:nvPr/>
        </p:nvGraphicFramePr>
        <p:xfrm>
          <a:off x="359792" y="6095684"/>
          <a:ext cx="9432040" cy="684000"/>
        </p:xfrm>
        <a:graphic>
          <a:graphicData uri="http://schemas.openxmlformats.org/drawingml/2006/table">
            <a:tbl>
              <a:tblPr/>
              <a:tblGrid>
                <a:gridCol w="360040">
                  <a:extLst>
                    <a:ext uri="{9D8B030D-6E8A-4147-A177-3AD203B41FA5}">
                      <a16:colId xmlns:a16="http://schemas.microsoft.com/office/drawing/2014/main" val="3308010091"/>
                    </a:ext>
                  </a:extLst>
                </a:gridCol>
                <a:gridCol w="2268000">
                  <a:extLst>
                    <a:ext uri="{9D8B030D-6E8A-4147-A177-3AD203B41FA5}">
                      <a16:colId xmlns:a16="http://schemas.microsoft.com/office/drawing/2014/main" val="54696193"/>
                    </a:ext>
                  </a:extLst>
                </a:gridCol>
                <a:gridCol w="2268000">
                  <a:extLst>
                    <a:ext uri="{9D8B030D-6E8A-4147-A177-3AD203B41FA5}">
                      <a16:colId xmlns:a16="http://schemas.microsoft.com/office/drawing/2014/main" val="4275603850"/>
                    </a:ext>
                  </a:extLst>
                </a:gridCol>
                <a:gridCol w="2268000">
                  <a:extLst>
                    <a:ext uri="{9D8B030D-6E8A-4147-A177-3AD203B41FA5}">
                      <a16:colId xmlns:a16="http://schemas.microsoft.com/office/drawing/2014/main" val="2646875778"/>
                    </a:ext>
                  </a:extLst>
                </a:gridCol>
                <a:gridCol w="2268000">
                  <a:extLst>
                    <a:ext uri="{9D8B030D-6E8A-4147-A177-3AD203B41FA5}">
                      <a16:colId xmlns:a16="http://schemas.microsoft.com/office/drawing/2014/main" val="3647741112"/>
                    </a:ext>
                  </a:extLst>
                </a:gridCol>
              </a:tblGrid>
              <a:tr h="684000">
                <a:tc>
                  <a:txBody>
                    <a:bodyPr/>
                    <a:lstStyle/>
                    <a:p>
                      <a:pPr algn="ctr" fontAlgn="ctr"/>
                      <a:r>
                        <a:rPr lang="en-US" altLang="ja-JP" sz="800" b="0" i="0" u="none" strike="noStrike" dirty="0">
                          <a:solidFill>
                            <a:schemeClr val="tx1"/>
                          </a:solidFill>
                          <a:effectLst/>
                          <a:latin typeface="+mn-ea"/>
                          <a:ea typeface="+mn-ea"/>
                        </a:rPr>
                        <a:t>28</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新人介護職員に対するｴﾙﾀﾞｰ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ﾒﾝﾀｰ制度等導入支援事業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エルダー、メンター制度構築のための研修実施</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研修参加事業所数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介護サービス従事者数の離職率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68634981"/>
                  </a:ext>
                </a:extLst>
              </a:tr>
            </a:tbl>
          </a:graphicData>
        </a:graphic>
      </p:graphicFrame>
    </p:spTree>
    <p:extLst>
      <p:ext uri="{BB962C8B-B14F-4D97-AF65-F5344CB8AC3E}">
        <p14:creationId xmlns:p14="http://schemas.microsoft.com/office/powerpoint/2010/main" val="1825123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a:spLocks noGrp="1"/>
          </p:cNvSpPr>
          <p:nvPr>
            <p:ph type="sldNum" sz="quarter" idx="12"/>
          </p:nvPr>
        </p:nvSpPr>
        <p:spPr>
          <a:xfrm>
            <a:off x="7728507" y="6817579"/>
            <a:ext cx="2352146" cy="383381"/>
          </a:xfrm>
        </p:spPr>
        <p:txBody>
          <a:bodyPr/>
          <a:lstStyle/>
          <a:p>
            <a:fld id="{4815234B-545C-4FEF-896B-BB7CC5D197AF}" type="slidenum">
              <a:rPr lang="ja-JP" altLang="en-US" sz="1300" smtClean="0">
                <a:solidFill>
                  <a:prstClr val="black">
                    <a:tint val="75000"/>
                  </a:prstClr>
                </a:solidFill>
              </a:rPr>
              <a:pPr/>
              <a:t>11</a:t>
            </a:fld>
            <a:endParaRPr lang="ja-JP" altLang="en-US" sz="1300" dirty="0">
              <a:solidFill>
                <a:prstClr val="black">
                  <a:tint val="75000"/>
                </a:prstClr>
              </a:solidFill>
            </a:endParaRPr>
          </a:p>
        </p:txBody>
      </p:sp>
      <p:graphicFrame>
        <p:nvGraphicFramePr>
          <p:cNvPr id="8" name="表 7"/>
          <p:cNvGraphicFramePr>
            <a:graphicFrameLocks noGrp="1"/>
          </p:cNvGraphicFramePr>
          <p:nvPr>
            <p:extLst>
              <p:ext uri="{D42A27DB-BD31-4B8C-83A1-F6EECF244321}">
                <p14:modId xmlns:p14="http://schemas.microsoft.com/office/powerpoint/2010/main" val="135821008"/>
              </p:ext>
            </p:extLst>
          </p:nvPr>
        </p:nvGraphicFramePr>
        <p:xfrm>
          <a:off x="359792" y="144066"/>
          <a:ext cx="9432040" cy="2556000"/>
        </p:xfrm>
        <a:graphic>
          <a:graphicData uri="http://schemas.openxmlformats.org/drawingml/2006/table">
            <a:tbl>
              <a:tblPr/>
              <a:tblGrid>
                <a:gridCol w="360040">
                  <a:extLst>
                    <a:ext uri="{9D8B030D-6E8A-4147-A177-3AD203B41FA5}">
                      <a16:colId xmlns:a16="http://schemas.microsoft.com/office/drawing/2014/main" val="20000"/>
                    </a:ext>
                  </a:extLst>
                </a:gridCol>
                <a:gridCol w="2268000">
                  <a:extLst>
                    <a:ext uri="{9D8B030D-6E8A-4147-A177-3AD203B41FA5}">
                      <a16:colId xmlns:a16="http://schemas.microsoft.com/office/drawing/2014/main" val="20001"/>
                    </a:ext>
                  </a:extLst>
                </a:gridCol>
                <a:gridCol w="2268000">
                  <a:extLst>
                    <a:ext uri="{9D8B030D-6E8A-4147-A177-3AD203B41FA5}">
                      <a16:colId xmlns:a16="http://schemas.microsoft.com/office/drawing/2014/main" val="20003"/>
                    </a:ext>
                  </a:extLst>
                </a:gridCol>
                <a:gridCol w="2268000">
                  <a:extLst>
                    <a:ext uri="{9D8B030D-6E8A-4147-A177-3AD203B41FA5}">
                      <a16:colId xmlns:a16="http://schemas.microsoft.com/office/drawing/2014/main" val="20004"/>
                    </a:ext>
                  </a:extLst>
                </a:gridCol>
                <a:gridCol w="2268000">
                  <a:extLst>
                    <a:ext uri="{9D8B030D-6E8A-4147-A177-3AD203B41FA5}">
                      <a16:colId xmlns:a16="http://schemas.microsoft.com/office/drawing/2014/main" val="20005"/>
                    </a:ext>
                  </a:extLst>
                </a:gridCol>
              </a:tblGrid>
              <a:tr h="252000">
                <a:tc rowSpan="2">
                  <a:txBody>
                    <a:bodyPr/>
                    <a:lstStyle/>
                    <a:p>
                      <a:pPr algn="ctr" fontAlgn="ct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900" b="0" i="0" u="none" strike="noStrike" dirty="0">
                          <a:solidFill>
                            <a:srgbClr val="000000"/>
                          </a:solidFill>
                          <a:effectLst/>
                          <a:latin typeface="+mn-ea"/>
                          <a:ea typeface="+mn-ea"/>
                        </a:rPr>
                        <a:t>事業の種類</a:t>
                      </a:r>
                      <a:endParaRPr lang="zh-TW"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900" b="0" i="0" u="none" strike="noStrike" dirty="0">
                          <a:solidFill>
                            <a:srgbClr val="000000"/>
                          </a:solidFill>
                          <a:effectLst/>
                          <a:latin typeface="+mn-ea"/>
                          <a:ea typeface="+mn-ea"/>
                        </a:rPr>
                        <a:t>事業内容・事業例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900" b="0" i="0" u="none" strike="noStrike" dirty="0">
                          <a:solidFill>
                            <a:srgbClr val="000000"/>
                          </a:solidFill>
                          <a:effectLst/>
                          <a:latin typeface="+mn-ea"/>
                          <a:ea typeface="+mn-ea"/>
                        </a:rPr>
                        <a:t>指標例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pPr algn="l"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649239788"/>
                  </a:ext>
                </a:extLst>
              </a:tr>
              <a:tr h="252000">
                <a:tc vMerge="1">
                  <a:txBody>
                    <a:bodyPr/>
                    <a:lstStyle/>
                    <a:p>
                      <a:pPr algn="ctr"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pPr algn="l" fontAlgn="ctr"/>
                      <a:endParaRPr lang="zh-TW"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pPr algn="l" fontAlgn="ctr"/>
                      <a:endParaRPr lang="ja-JP"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アウトプット指標</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アウトカム指標</a:t>
                      </a: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822063149"/>
                  </a:ext>
                </a:extLst>
              </a:tr>
              <a:tr h="684000">
                <a:tc>
                  <a:txBody>
                    <a:bodyPr/>
                    <a:lstStyle/>
                    <a:p>
                      <a:pPr algn="ctr" fontAlgn="ctr"/>
                      <a:r>
                        <a:rPr lang="en-US" altLang="ja-JP" sz="800" b="0" i="0" u="none" strike="noStrike" dirty="0">
                          <a:solidFill>
                            <a:schemeClr val="tx1"/>
                          </a:solidFill>
                          <a:effectLst/>
                          <a:latin typeface="+mn-ea"/>
                          <a:ea typeface="+mn-ea"/>
                        </a:rPr>
                        <a:t>29-1</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管理者等に対する雇用管理改善方策普及・促進事業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管理者等に対する労働法規等の各種制度の理解促進のための研修費用の支援等</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実施事業所数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介護サービス従事者数の離職率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83017256"/>
                  </a:ext>
                </a:extLst>
              </a:tr>
              <a:tr h="684000">
                <a:tc>
                  <a:txBody>
                    <a:bodyPr/>
                    <a:lstStyle/>
                    <a:p>
                      <a:pPr algn="ctr" fontAlgn="ctr"/>
                      <a:r>
                        <a:rPr lang="en-US" altLang="ja-JP" sz="800" b="0" i="0" u="none" strike="noStrike" dirty="0">
                          <a:solidFill>
                            <a:schemeClr val="tx1"/>
                          </a:solidFill>
                          <a:effectLst/>
                          <a:latin typeface="+mn-ea"/>
                          <a:ea typeface="+mn-ea"/>
                        </a:rPr>
                        <a:t>29-2</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介護テクノロジー導入支援事業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介護従事者の負担軽減等を図るための介護ロボット等の導入経費の助成</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介護事業所における業務の効率化に資する</a:t>
                      </a:r>
                      <a:r>
                        <a:rPr lang="en-US" altLang="ja-JP" sz="800" b="0" i="0" u="none" strike="noStrike" dirty="0">
                          <a:solidFill>
                            <a:schemeClr val="tx1"/>
                          </a:solidFill>
                          <a:effectLst/>
                          <a:latin typeface="+mn-ea"/>
                          <a:ea typeface="+mn-ea"/>
                        </a:rPr>
                        <a:t>ICT</a:t>
                      </a:r>
                      <a:r>
                        <a:rPr lang="ja-JP" altLang="en-US" sz="800" b="0" i="0" u="none" strike="noStrike" dirty="0">
                          <a:solidFill>
                            <a:schemeClr val="tx1"/>
                          </a:solidFill>
                          <a:effectLst/>
                          <a:latin typeface="+mn-ea"/>
                          <a:ea typeface="+mn-ea"/>
                        </a:rPr>
                        <a:t>等の導入経費の助成</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介護ロボット・</a:t>
                      </a:r>
                      <a:r>
                        <a:rPr lang="en-US" altLang="ja-JP" sz="800" b="0" i="0" u="none" strike="noStrike" dirty="0">
                          <a:solidFill>
                            <a:schemeClr val="tx1"/>
                          </a:solidFill>
                          <a:effectLst/>
                          <a:latin typeface="+mn-ea"/>
                          <a:ea typeface="+mn-ea"/>
                        </a:rPr>
                        <a:t>ICT</a:t>
                      </a:r>
                      <a:r>
                        <a:rPr lang="ja-JP" altLang="en-US" sz="800" b="0" i="0" u="none" strike="noStrike" dirty="0">
                          <a:solidFill>
                            <a:schemeClr val="tx1"/>
                          </a:solidFill>
                          <a:effectLst/>
                          <a:latin typeface="+mn-ea"/>
                          <a:ea typeface="+mn-ea"/>
                        </a:rPr>
                        <a:t>等の導入事業所数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介護サービス従事者数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介護サービス施設・事業所調査</a:t>
                      </a:r>
                      <a:r>
                        <a:rPr lang="en-US" altLang="ja-JP" sz="800" b="0" i="0" u="none" strike="noStrike" dirty="0">
                          <a:solidFill>
                            <a:schemeClr val="tx1"/>
                          </a:solidFill>
                          <a:effectLst/>
                          <a:latin typeface="+mn-ea"/>
                          <a:ea typeface="+mn-ea"/>
                        </a:rPr>
                        <a:t>】</a:t>
                      </a:r>
                    </a:p>
                    <a:p>
                      <a:pPr algn="l" fontAlgn="ct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介護サービス従事者の離職率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48133929"/>
                  </a:ext>
                </a:extLst>
              </a:tr>
              <a:tr h="684000">
                <a:tc>
                  <a:txBody>
                    <a:bodyPr/>
                    <a:lstStyle/>
                    <a:p>
                      <a:pPr algn="ctr" fontAlgn="ctr"/>
                      <a:r>
                        <a:rPr lang="en-US" altLang="ja-JP" sz="800" b="0" i="0" u="none" strike="noStrike" dirty="0">
                          <a:solidFill>
                            <a:schemeClr val="tx1"/>
                          </a:solidFill>
                          <a:effectLst/>
                          <a:latin typeface="+mn-ea"/>
                          <a:ea typeface="+mn-ea"/>
                        </a:rPr>
                        <a:t>29-3</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介護生産性向上推進総合事業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baseline="0" dirty="0">
                          <a:solidFill>
                            <a:schemeClr val="tx1"/>
                          </a:solidFill>
                          <a:effectLst/>
                          <a:latin typeface="+mn-ea"/>
                          <a:ea typeface="+mn-ea"/>
                        </a:rPr>
                        <a:t>生産性向上に資するワンストップ型の総合相談センターの設置、関係機関との協議会（介護現場革新会議）の実施等の取組を実施するための経費の助成</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相談事業所件数</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地域のモデル施設の育成数</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介護サービス従事者数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介護サービス施設・事業所調査</a:t>
                      </a:r>
                      <a:r>
                        <a:rPr lang="en-US" altLang="ja-JP" sz="800" b="0" i="0" u="none" strike="noStrike" dirty="0">
                          <a:solidFill>
                            <a:schemeClr val="tx1"/>
                          </a:solidFill>
                          <a:effectLst/>
                          <a:latin typeface="+mn-ea"/>
                          <a:ea typeface="+mn-ea"/>
                        </a:rPr>
                        <a:t>】</a:t>
                      </a:r>
                    </a:p>
                    <a:p>
                      <a:pPr marL="0" marR="0" lvl="0" indent="0" algn="l" defTabSz="969293" rtl="0" eaLnBrk="1" fontAlgn="ctr" latinLnBrk="0" hangingPunct="1">
                        <a:lnSpc>
                          <a:spcPct val="100000"/>
                        </a:lnSpc>
                        <a:spcBef>
                          <a:spcPts val="0"/>
                        </a:spcBef>
                        <a:spcAft>
                          <a:spcPts val="0"/>
                        </a:spcAft>
                        <a:buClrTx/>
                        <a:buSzTx/>
                        <a:buFontTx/>
                        <a:buNone/>
                        <a:tabLst/>
                        <a:defRPr/>
                      </a:pPr>
                      <a:br>
                        <a:rPr lang="en-US" altLang="ja-JP" sz="800" b="0" i="0" u="none" strike="noStrike" dirty="0">
                          <a:solidFill>
                            <a:schemeClr val="tx1"/>
                          </a:solidFill>
                          <a:effectLst/>
                          <a:latin typeface="+mn-ea"/>
                          <a:ea typeface="+mn-ea"/>
                        </a:rPr>
                      </a:br>
                      <a:r>
                        <a:rPr lang="ja-JP" altLang="en-US" sz="800" b="0" i="0" u="none" strike="noStrike" dirty="0">
                          <a:solidFill>
                            <a:schemeClr val="tx1"/>
                          </a:solidFill>
                          <a:effectLst/>
                          <a:latin typeface="+mn-ea"/>
                          <a:ea typeface="+mn-ea"/>
                        </a:rPr>
                        <a:t>介護サービス従事者の離職率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11084034"/>
                  </a:ext>
                </a:extLst>
              </a:tr>
            </a:tbl>
          </a:graphicData>
        </a:graphic>
      </p:graphicFrame>
      <p:graphicFrame>
        <p:nvGraphicFramePr>
          <p:cNvPr id="2" name="表 1">
            <a:extLst>
              <a:ext uri="{FF2B5EF4-FFF2-40B4-BE49-F238E27FC236}">
                <a16:creationId xmlns:a16="http://schemas.microsoft.com/office/drawing/2014/main" id="{F333051B-77B9-9EDB-0D4D-61C8CFE898A8}"/>
              </a:ext>
            </a:extLst>
          </p:cNvPr>
          <p:cNvGraphicFramePr>
            <a:graphicFrameLocks noGrp="1"/>
          </p:cNvGraphicFramePr>
          <p:nvPr>
            <p:extLst>
              <p:ext uri="{D42A27DB-BD31-4B8C-83A1-F6EECF244321}">
                <p14:modId xmlns:p14="http://schemas.microsoft.com/office/powerpoint/2010/main" val="1621857246"/>
              </p:ext>
            </p:extLst>
          </p:nvPr>
        </p:nvGraphicFramePr>
        <p:xfrm>
          <a:off x="359792" y="2700066"/>
          <a:ext cx="9432040" cy="3816000"/>
        </p:xfrm>
        <a:graphic>
          <a:graphicData uri="http://schemas.openxmlformats.org/drawingml/2006/table">
            <a:tbl>
              <a:tblPr/>
              <a:tblGrid>
                <a:gridCol w="360040">
                  <a:extLst>
                    <a:ext uri="{9D8B030D-6E8A-4147-A177-3AD203B41FA5}">
                      <a16:colId xmlns:a16="http://schemas.microsoft.com/office/drawing/2014/main" val="4113002268"/>
                    </a:ext>
                  </a:extLst>
                </a:gridCol>
                <a:gridCol w="2268000">
                  <a:extLst>
                    <a:ext uri="{9D8B030D-6E8A-4147-A177-3AD203B41FA5}">
                      <a16:colId xmlns:a16="http://schemas.microsoft.com/office/drawing/2014/main" val="3059564736"/>
                    </a:ext>
                  </a:extLst>
                </a:gridCol>
                <a:gridCol w="2268000">
                  <a:extLst>
                    <a:ext uri="{9D8B030D-6E8A-4147-A177-3AD203B41FA5}">
                      <a16:colId xmlns:a16="http://schemas.microsoft.com/office/drawing/2014/main" val="2815331642"/>
                    </a:ext>
                  </a:extLst>
                </a:gridCol>
                <a:gridCol w="2268000">
                  <a:extLst>
                    <a:ext uri="{9D8B030D-6E8A-4147-A177-3AD203B41FA5}">
                      <a16:colId xmlns:a16="http://schemas.microsoft.com/office/drawing/2014/main" val="602212040"/>
                    </a:ext>
                  </a:extLst>
                </a:gridCol>
                <a:gridCol w="2268000">
                  <a:extLst>
                    <a:ext uri="{9D8B030D-6E8A-4147-A177-3AD203B41FA5}">
                      <a16:colId xmlns:a16="http://schemas.microsoft.com/office/drawing/2014/main" val="2476664060"/>
                    </a:ext>
                  </a:extLst>
                </a:gridCol>
              </a:tblGrid>
              <a:tr h="720000">
                <a:tc>
                  <a:txBody>
                    <a:bodyPr/>
                    <a:lstStyle/>
                    <a:p>
                      <a:pPr algn="ctr" fontAlgn="ctr"/>
                      <a:r>
                        <a:rPr lang="en-US" altLang="ja-JP" sz="800" b="0" i="0" u="none" strike="noStrike" dirty="0">
                          <a:solidFill>
                            <a:schemeClr val="tx1"/>
                          </a:solidFill>
                          <a:effectLst/>
                          <a:latin typeface="+mn-ea"/>
                          <a:ea typeface="+mn-ea"/>
                        </a:rPr>
                        <a:t>29-4</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kumimoji="1" lang="ja-JP" altLang="en-US" sz="800" b="0" i="0" u="none" strike="noStrike" kern="1200" baseline="0" dirty="0">
                          <a:solidFill>
                            <a:schemeClr val="tx1"/>
                          </a:solidFill>
                          <a:latin typeface="+mn-ea"/>
                          <a:ea typeface="+mn-ea"/>
                          <a:cs typeface="+mn-cs"/>
                        </a:rPr>
                        <a:t>介護事業所における両立支援等環境整備事業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介護事業所で働く職員の出産・育児・介護等と仕事の両立を支援し、女性や若者にとって働きやすい職場環境を構築するために必要な研修、普及啓発及び個別の事業所への助言等を行うための経費を助成</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研修参加事業所数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介護サービス従事者数の離職率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63307689"/>
                  </a:ext>
                </a:extLst>
              </a:tr>
              <a:tr h="720000">
                <a:tc>
                  <a:txBody>
                    <a:bodyPr/>
                    <a:lstStyle/>
                    <a:p>
                      <a:pPr algn="ctr" fontAlgn="ctr"/>
                      <a:r>
                        <a:rPr lang="en-US" altLang="ja-JP" sz="800" b="0" i="0" u="none" strike="noStrike" dirty="0">
                          <a:solidFill>
                            <a:schemeClr val="tx1"/>
                          </a:solidFill>
                          <a:effectLst/>
                          <a:latin typeface="+mn-ea"/>
                          <a:ea typeface="+mn-ea"/>
                        </a:rPr>
                        <a:t>30</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介護従事者の子育て支援のための施設内保育施設運営支援事業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介護施設内保育施設の運営費に対する支援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補助実施事業所数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介護サービス従事者数の離職率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86260103"/>
                  </a:ext>
                </a:extLst>
              </a:tr>
              <a:tr h="720000">
                <a:tc>
                  <a:txBody>
                    <a:bodyPr/>
                    <a:lstStyle/>
                    <a:p>
                      <a:pPr algn="ctr" fontAlgn="ctr"/>
                      <a:r>
                        <a:rPr lang="en-US" altLang="ja-JP" sz="800" b="0" i="0" u="none" strike="noStrike" dirty="0">
                          <a:solidFill>
                            <a:schemeClr val="tx1"/>
                          </a:solidFill>
                          <a:effectLst/>
                          <a:latin typeface="+mn-ea"/>
                          <a:ea typeface="+mn-ea"/>
                        </a:rPr>
                        <a:t>31</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介護サービス事業者等の職員に対する子育て支援（ﾍﾞﾋﾞｰｼｯﾀｰ派遣、介護職員の代替要員の派遣等）事業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ﾍﾞﾋﾞｰｼｯﾀｰ等の児童の預かりｻｰﾋﾞｽの利用を支援</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短期間・短時間での勤務が可能な介護人材を介護施設・事業所のニーズに応じてマッチングすることで、介護施設で勤務する職員に対して、子育てと仕事の両立を支援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補助実施事業所数</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代替職員数</a:t>
                      </a:r>
                      <a:endParaRPr kumimoji="1" lang="en-US" altLang="ja-JP"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介護サービス従事者数の離職率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24514761"/>
                  </a:ext>
                </a:extLst>
              </a:tr>
              <a:tr h="720000">
                <a:tc>
                  <a:txBody>
                    <a:bodyPr/>
                    <a:lstStyle/>
                    <a:p>
                      <a:pPr algn="ctr" fontAlgn="ctr"/>
                      <a:r>
                        <a:rPr lang="en-US" altLang="ja-JP" sz="800" b="0" i="0" u="none" strike="noStrike" dirty="0">
                          <a:solidFill>
                            <a:schemeClr val="tx1"/>
                          </a:solidFill>
                          <a:effectLst/>
                          <a:latin typeface="+mn-ea"/>
                          <a:ea typeface="+mn-ea"/>
                        </a:rPr>
                        <a:t>32</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外国人介護人材受入施設等環境整備事業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外国人介護人材を受入れる（予定を含む）介護施設等において外国人介護人材の受入れ環境整備を推進</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コミュニケーション支援の実施施設数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学習支援の実施施設数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補助実施介護福祉士養成施設数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介護施設等の外国人介護人材数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介護福祉士養成施設の外国人留学生の介護福祉士試験合格率</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28280930"/>
                  </a:ext>
                </a:extLst>
              </a:tr>
              <a:tr h="252000">
                <a:tc gridSpan="5">
                  <a:txBody>
                    <a:bodyPr/>
                    <a:lstStyle/>
                    <a:p>
                      <a:pPr algn="l" fontAlgn="ctr"/>
                      <a:r>
                        <a:rPr lang="ja-JP" altLang="en-US" sz="800" b="0" i="0" u="none" strike="noStrike" dirty="0">
                          <a:solidFill>
                            <a:schemeClr val="tx1"/>
                          </a:solidFill>
                          <a:effectLst/>
                          <a:latin typeface="+mn-ea"/>
                          <a:ea typeface="+mn-ea"/>
                        </a:rPr>
                        <a:t>（離島・中山間地域等に対する事業）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30571188"/>
                  </a:ext>
                </a:extLst>
              </a:tr>
              <a:tr h="684000">
                <a:tc>
                  <a:txBody>
                    <a:bodyPr/>
                    <a:lstStyle/>
                    <a:p>
                      <a:pPr algn="ctr" fontAlgn="ctr"/>
                      <a:r>
                        <a:rPr lang="en-US" altLang="ja-JP" sz="800" b="0" i="0" u="none" strike="noStrike" dirty="0">
                          <a:solidFill>
                            <a:schemeClr val="tx1"/>
                          </a:solidFill>
                          <a:effectLst/>
                          <a:latin typeface="+mn-ea"/>
                          <a:ea typeface="+mn-ea"/>
                        </a:rPr>
                        <a:t>33</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離島・中山間地域等における介護人材確保支援事業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人口減少や高齢化が 急速に進んでいる離島や中山間地域等における介護人材の確保に向けた取組を支援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引越費用等の助成件数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地域外への研修受講者数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移動支援の実施者数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地域外からの就職者数</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0334942"/>
                  </a:ext>
                </a:extLst>
              </a:tr>
            </a:tbl>
          </a:graphicData>
        </a:graphic>
      </p:graphicFrame>
    </p:spTree>
    <p:extLst>
      <p:ext uri="{BB962C8B-B14F-4D97-AF65-F5344CB8AC3E}">
        <p14:creationId xmlns:p14="http://schemas.microsoft.com/office/powerpoint/2010/main" val="1045916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969126" rtl="0" eaLnBrk="1" fontAlgn="auto" latinLnBrk="0" hangingPunct="1">
              <a:lnSpc>
                <a:spcPct val="100000"/>
              </a:lnSpc>
              <a:spcBef>
                <a:spcPts val="0"/>
              </a:spcBef>
              <a:spcAft>
                <a:spcPts val="0"/>
              </a:spcAft>
              <a:buClrTx/>
              <a:buSzTx/>
              <a:buFontTx/>
              <a:buNone/>
              <a:tabLst/>
              <a:defRPr/>
            </a:pPr>
            <a:fld id="{4815234B-545C-4FEF-896B-BB7CC5D197AF}" type="slidenum">
              <a:rPr kumimoji="1" lang="ja-JP" altLang="en-US" sz="1300" b="0" i="0" u="none" strike="noStrike" kern="1200" cap="none" spc="0" normalizeH="0" baseline="0" noProof="0" smtClean="0">
                <a:ln>
                  <a:noFill/>
                </a:ln>
                <a:solidFill>
                  <a:prstClr val="black">
                    <a:tint val="75000"/>
                  </a:prstClr>
                </a:solidFill>
                <a:effectLst/>
                <a:uLnTx/>
                <a:uFillTx/>
                <a:latin typeface="メイリオ" panose="020B0604030504040204" pitchFamily="50" charset="-128"/>
                <a:ea typeface="メイリオ" panose="020B0604030504040204" pitchFamily="50" charset="-128"/>
              </a:rPr>
              <a:pPr marL="0" marR="0" lvl="0" indent="0" algn="r" defTabSz="969126" rtl="0" eaLnBrk="1" fontAlgn="auto" latinLnBrk="0" hangingPunct="1">
                <a:lnSpc>
                  <a:spcPct val="100000"/>
                </a:lnSpc>
                <a:spcBef>
                  <a:spcPts val="0"/>
                </a:spcBef>
                <a:spcAft>
                  <a:spcPts val="0"/>
                </a:spcAft>
                <a:buClrTx/>
                <a:buSzTx/>
                <a:buFontTx/>
                <a:buNone/>
                <a:tabLst/>
                <a:defRPr/>
              </a:pPr>
              <a:t>12</a:t>
            </a:fld>
            <a:endParaRPr kumimoji="1" lang="ja-JP" altLang="en-US" sz="1300" b="0" i="0" u="none" strike="noStrike" kern="1200" cap="none" spc="0" normalizeH="0" baseline="0" noProof="0" dirty="0">
              <a:ln>
                <a:noFill/>
              </a:ln>
              <a:solidFill>
                <a:prstClr val="black">
                  <a:tint val="75000"/>
                </a:prstClr>
              </a:solidFill>
              <a:effectLst/>
              <a:uLnTx/>
              <a:uFillTx/>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367904" y="164573"/>
            <a:ext cx="7344816" cy="523220"/>
          </a:xfrm>
          <a:prstGeom prst="rect">
            <a:avLst/>
          </a:prstGeom>
          <a:noFill/>
        </p:spPr>
        <p:txBody>
          <a:bodyPr wrap="square" rtlCol="0">
            <a:spAutoFit/>
          </a:bodyPr>
          <a:lstStyle/>
          <a:p>
            <a:pPr marL="0" marR="0" lvl="0" indent="0" algn="ctr" defTabSz="969126"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事業区分６の評価指標（例）</a:t>
            </a:r>
          </a:p>
        </p:txBody>
      </p:sp>
      <p:graphicFrame>
        <p:nvGraphicFramePr>
          <p:cNvPr id="3" name="表 2"/>
          <p:cNvGraphicFramePr>
            <a:graphicFrameLocks noGrp="1"/>
          </p:cNvGraphicFramePr>
          <p:nvPr>
            <p:extLst>
              <p:ext uri="{D42A27DB-BD31-4B8C-83A1-F6EECF244321}">
                <p14:modId xmlns:p14="http://schemas.microsoft.com/office/powerpoint/2010/main" val="2845761928"/>
              </p:ext>
            </p:extLst>
          </p:nvPr>
        </p:nvGraphicFramePr>
        <p:xfrm>
          <a:off x="575816" y="805625"/>
          <a:ext cx="8584968" cy="5946608"/>
        </p:xfrm>
        <a:graphic>
          <a:graphicData uri="http://schemas.openxmlformats.org/drawingml/2006/table">
            <a:tbl>
              <a:tblPr/>
              <a:tblGrid>
                <a:gridCol w="328268">
                  <a:extLst>
                    <a:ext uri="{9D8B030D-6E8A-4147-A177-3AD203B41FA5}">
                      <a16:colId xmlns:a16="http://schemas.microsoft.com/office/drawing/2014/main" val="20000"/>
                    </a:ext>
                  </a:extLst>
                </a:gridCol>
                <a:gridCol w="1410023">
                  <a:extLst>
                    <a:ext uri="{9D8B030D-6E8A-4147-A177-3AD203B41FA5}">
                      <a16:colId xmlns:a16="http://schemas.microsoft.com/office/drawing/2014/main" val="20001"/>
                    </a:ext>
                  </a:extLst>
                </a:gridCol>
                <a:gridCol w="1717623">
                  <a:extLst>
                    <a:ext uri="{9D8B030D-6E8A-4147-A177-3AD203B41FA5}">
                      <a16:colId xmlns:a16="http://schemas.microsoft.com/office/drawing/2014/main" val="20002"/>
                    </a:ext>
                  </a:extLst>
                </a:gridCol>
                <a:gridCol w="2566226">
                  <a:extLst>
                    <a:ext uri="{9D8B030D-6E8A-4147-A177-3AD203B41FA5}">
                      <a16:colId xmlns:a16="http://schemas.microsoft.com/office/drawing/2014/main" val="20003"/>
                    </a:ext>
                  </a:extLst>
                </a:gridCol>
                <a:gridCol w="2562828">
                  <a:extLst>
                    <a:ext uri="{9D8B030D-6E8A-4147-A177-3AD203B41FA5}">
                      <a16:colId xmlns:a16="http://schemas.microsoft.com/office/drawing/2014/main" val="20004"/>
                    </a:ext>
                  </a:extLst>
                </a:gridCol>
              </a:tblGrid>
              <a:tr h="111296">
                <a:tc rowSpan="2">
                  <a:txBody>
                    <a:bodyPr/>
                    <a:lstStyle/>
                    <a:p>
                      <a:pPr algn="l" fontAlgn="ctr"/>
                      <a:r>
                        <a:rPr lang="ja-JP" altLang="en-US" sz="800" b="0" i="0" u="none" strike="noStrike" dirty="0">
                          <a:solidFill>
                            <a:srgbClr val="000000"/>
                          </a:solidFill>
                          <a:effectLst/>
                          <a:latin typeface="ＭＳ Ｐ明朝"/>
                        </a:rPr>
                        <a:t>　</a:t>
                      </a:r>
                    </a:p>
                  </a:txBody>
                  <a:tcPr marL="4601" marR="4601" marT="460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800" b="0" i="0" u="none" strike="noStrike" dirty="0">
                          <a:solidFill>
                            <a:srgbClr val="000000"/>
                          </a:solidFill>
                          <a:effectLst/>
                          <a:latin typeface="ＭＳ Ｐ明朝"/>
                        </a:rPr>
                        <a:t>事業の種類</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800" b="0" i="0" u="none" strike="noStrike" dirty="0">
                          <a:solidFill>
                            <a:srgbClr val="000000"/>
                          </a:solidFill>
                          <a:effectLst/>
                          <a:latin typeface="ＭＳ Ｐ明朝"/>
                        </a:rPr>
                        <a:t>事業内容・事業例</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800" b="0" i="0" u="none" strike="noStrike" dirty="0">
                          <a:solidFill>
                            <a:srgbClr val="000000"/>
                          </a:solidFill>
                          <a:effectLst/>
                          <a:latin typeface="ＭＳ Ｐ明朝"/>
                        </a:rPr>
                        <a:t>指標例</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kumimoji="1" lang="ja-JP" altLang="en-US"/>
                    </a:p>
                  </a:txBody>
                  <a:tcPr/>
                </a:tc>
                <a:extLst>
                  <a:ext uri="{0D108BD9-81ED-4DB2-BD59-A6C34878D82A}">
                    <a16:rowId xmlns:a16="http://schemas.microsoft.com/office/drawing/2014/main" val="10000"/>
                  </a:ext>
                </a:extLst>
              </a:tr>
              <a:tr h="11129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00" b="0" i="0" u="none" strike="noStrike" dirty="0">
                          <a:solidFill>
                            <a:srgbClr val="000000"/>
                          </a:solidFill>
                          <a:effectLst/>
                          <a:latin typeface="ＭＳ Ｐ明朝"/>
                        </a:rPr>
                        <a:t>アウトプット指標</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800" b="0" i="0" u="none" strike="noStrike" dirty="0">
                          <a:solidFill>
                            <a:srgbClr val="000000"/>
                          </a:solidFill>
                          <a:effectLst/>
                          <a:latin typeface="ＭＳ Ｐ明朝"/>
                        </a:rPr>
                        <a:t>アウトカム指標</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1845452865"/>
                  </a:ext>
                </a:extLst>
              </a:tr>
              <a:tr h="4345280">
                <a:tc>
                  <a:txBody>
                    <a:bodyPr/>
                    <a:lstStyle/>
                    <a:p>
                      <a:pPr lvl="0" algn="ctr">
                        <a:buNone/>
                      </a:pPr>
                      <a:r>
                        <a:rPr lang="en-US" sz="800" b="0" i="0" u="none" strike="noStrike" noProof="0" dirty="0">
                          <a:solidFill>
                            <a:schemeClr val="tx1"/>
                          </a:solidFill>
                          <a:effectLst/>
                          <a:latin typeface="ＭＳ Ｐゴシック" panose="020B0600070205080204" pitchFamily="50" charset="-128"/>
                          <a:ea typeface="ＭＳ Ｐゴシック" panose="020B0600070205080204" pitchFamily="50" charset="-128"/>
                        </a:rPr>
                        <a:t>1,2</a:t>
                      </a:r>
                      <a:endParaRPr lang="ja-JP" altLang="en-US" sz="800" b="0" u="none" dirty="0">
                        <a:solidFill>
                          <a:schemeClr val="tx1"/>
                        </a:solidFill>
                        <a:latin typeface="ＭＳ Ｐゴシック" panose="020B0600070205080204" pitchFamily="50" charset="-128"/>
                        <a:ea typeface="ＭＳ Ｐゴシック" panose="020B0600070205080204" pitchFamily="50" charset="-128"/>
                      </a:endParaRPr>
                    </a:p>
                  </a:txBody>
                  <a:tcPr marL="4601" marR="4601" marT="460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zh-TW" altLang="en-US" sz="800" b="0" u="none" kern="1200" dirty="0">
                          <a:solidFill>
                            <a:schemeClr val="tx1"/>
                          </a:solidFill>
                          <a:effectLst/>
                          <a:latin typeface="ＭＳ Ｐゴシック" panose="020B0600070205080204" pitchFamily="50" charset="-128"/>
                          <a:ea typeface="ＭＳ Ｐゴシック" panose="020B0600070205080204" pitchFamily="50" charset="-128"/>
                          <a:cs typeface="+mn-cs"/>
                        </a:rPr>
                        <a:t>地域医療勤務環境改善体制整備事業</a:t>
                      </a:r>
                    </a:p>
                    <a:p>
                      <a:pPr lvl="0" algn="l">
                        <a:buNone/>
                      </a:pPr>
                      <a:r>
                        <a:rPr lang="zh-TW" sz="800" b="0" i="0" u="none" strike="noStrike" kern="1200" noProof="0" dirty="0">
                          <a:solidFill>
                            <a:schemeClr val="tx1"/>
                          </a:solidFill>
                          <a:effectLst/>
                          <a:latin typeface="ＭＳ Ｐゴシック" panose="020B0600070205080204" pitchFamily="50" charset="-128"/>
                          <a:ea typeface="ＭＳ Ｐゴシック" panose="020B0600070205080204" pitchFamily="50" charset="-128"/>
                        </a:rPr>
                        <a:t>地域医療勤務環境改善体制整備特別事業</a:t>
                      </a:r>
                      <a:endParaRPr lang="zh-TW" sz="800" b="0" u="none" dirty="0">
                        <a:solidFill>
                          <a:schemeClr val="tx1"/>
                        </a:solidFill>
                        <a:latin typeface="ＭＳ Ｐゴシック" panose="020B0600070205080204" pitchFamily="50" charset="-128"/>
                        <a:ea typeface="ＭＳ Ｐゴシック" panose="020B0600070205080204" pitchFamily="50" charset="-128"/>
                      </a:endParaRPr>
                    </a:p>
                    <a:p>
                      <a:pPr lvl="0" algn="l">
                        <a:buNone/>
                      </a:pPr>
                      <a:endParaRPr lang="zh-TW" altLang="en-US" sz="800" b="0" u="none" kern="1200" dirty="0">
                        <a:solidFill>
                          <a:schemeClr val="tx1"/>
                        </a:solidFill>
                        <a:effectLst/>
                        <a:latin typeface="+mn-ea"/>
                        <a:ea typeface="+mn-ea"/>
                        <a:cs typeface="+mn-cs"/>
                      </a:endParaRP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○勤務医の労働時間短縮の取組のため、当直時の勤務負担の緩和を行う医療機関への支援</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○勤務医の労働時間短縮の取組のため、複数主治医制度を導入する医療機関への支援</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○勤務医の労働時間短縮の取組のため、女性医師等に対する短時間勤務等を支援する事業</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○勤務医の労働時間短縮の取組のため、タスク・システィング（タスク・シェアリング）を導入する医療機関への支援</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a:t>
                      </a:r>
                      <a:r>
                        <a:rPr lang="en-US" sz="800" b="0" u="none" kern="100" dirty="0">
                          <a:solidFill>
                            <a:schemeClr val="tx1"/>
                          </a:solidFill>
                          <a:effectLst/>
                          <a:latin typeface="+mn-ea"/>
                          <a:ea typeface="+mn-ea"/>
                          <a:cs typeface="Times New Roman" panose="02020603050405020304" pitchFamily="18" charset="0"/>
                        </a:rPr>
                        <a:t>ICT</a:t>
                      </a:r>
                      <a:r>
                        <a:rPr lang="ja-JP" sz="800" b="0" u="none" kern="100" dirty="0">
                          <a:solidFill>
                            <a:schemeClr val="tx1"/>
                          </a:solidFill>
                          <a:effectLst/>
                          <a:latin typeface="+mn-ea"/>
                          <a:ea typeface="+mn-ea"/>
                          <a:cs typeface="Times New Roman" panose="02020603050405020304" pitchFamily="18" charset="0"/>
                        </a:rPr>
                        <a:t>等を活用した勤務医の労働時間短縮に取り組む医療機関への支援</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○勤務医の労働時間短縮の取組のため、勤務時間インターバルを導入する医療機関への支援</a:t>
                      </a:r>
                    </a:p>
                  </a:txBody>
                  <a:tcPr marL="4445" marR="4445" marT="4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○タスクシフト／シェア実施件数の増加</a:t>
                      </a:r>
                    </a:p>
                    <a:p>
                      <a:pPr marL="133350" algn="just">
                        <a:lnSpc>
                          <a:spcPts val="1500"/>
                        </a:lnSpc>
                      </a:pPr>
                      <a:r>
                        <a:rPr lang="ja-JP" sz="800" b="0" u="none" kern="100" dirty="0">
                          <a:solidFill>
                            <a:schemeClr val="tx1"/>
                          </a:solidFill>
                          <a:effectLst/>
                          <a:latin typeface="+mn-ea"/>
                          <a:ea typeface="+mn-ea"/>
                          <a:cs typeface="Times New Roman" panose="02020603050405020304" pitchFamily="18" charset="0"/>
                        </a:rPr>
                        <a:t>＜より具体的な指標例＞</a:t>
                      </a:r>
                    </a:p>
                    <a:p>
                      <a:pPr marL="266700" indent="-133350" algn="just">
                        <a:lnSpc>
                          <a:spcPts val="1500"/>
                        </a:lnSpc>
                      </a:pPr>
                      <a:r>
                        <a:rPr lang="ja-JP" sz="800" b="0" u="none" kern="100" dirty="0">
                          <a:solidFill>
                            <a:schemeClr val="tx1"/>
                          </a:solidFill>
                          <a:effectLst/>
                          <a:latin typeface="+mn-ea"/>
                          <a:ea typeface="+mn-ea"/>
                          <a:cs typeface="Times New Roman" panose="02020603050405020304" pitchFamily="18" charset="0"/>
                        </a:rPr>
                        <a:t>・特定行為研修を受講した看護師数の増加</a:t>
                      </a:r>
                    </a:p>
                    <a:p>
                      <a:pPr marL="26670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・医師事務作業補助者が増加した医療機関数の増加</a:t>
                      </a:r>
                    </a:p>
                    <a:p>
                      <a:pPr marL="266700" indent="-133350" algn="just">
                        <a:lnSpc>
                          <a:spcPts val="1500"/>
                        </a:lnSpc>
                      </a:pPr>
                      <a:r>
                        <a:rPr lang="ja-JP" sz="800" b="0" u="none" kern="100" dirty="0">
                          <a:solidFill>
                            <a:schemeClr val="tx1"/>
                          </a:solidFill>
                          <a:effectLst/>
                          <a:latin typeface="+mn-ea"/>
                          <a:ea typeface="+mn-ea"/>
                          <a:cs typeface="Times New Roman" panose="02020603050405020304" pitchFamily="18" charset="0"/>
                        </a:rPr>
                        <a:t>・複数主治医制の導入医療機関数の増加</a:t>
                      </a:r>
                    </a:p>
                    <a:p>
                      <a:pPr marL="26670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・宿日直体制や業務分担を見直した医療機関数の増加　　　等</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a:t>
                      </a:r>
                      <a:r>
                        <a:rPr lang="en-US" sz="800" b="0" u="none" kern="100" dirty="0">
                          <a:solidFill>
                            <a:schemeClr val="tx1"/>
                          </a:solidFill>
                          <a:effectLst/>
                          <a:latin typeface="+mn-ea"/>
                          <a:ea typeface="+mn-ea"/>
                          <a:cs typeface="Times New Roman" panose="02020603050405020304" pitchFamily="18" charset="0"/>
                        </a:rPr>
                        <a:t>ICT</a:t>
                      </a:r>
                      <a:r>
                        <a:rPr lang="ja-JP" sz="800" b="0" u="none" kern="100" dirty="0">
                          <a:solidFill>
                            <a:schemeClr val="tx1"/>
                          </a:solidFill>
                          <a:effectLst/>
                          <a:latin typeface="+mn-ea"/>
                          <a:ea typeface="+mn-ea"/>
                          <a:cs typeface="Times New Roman" panose="02020603050405020304" pitchFamily="18" charset="0"/>
                        </a:rPr>
                        <a:t>を活用した労働時間の短縮の取組の実施件数の増加</a:t>
                      </a:r>
                    </a:p>
                    <a:p>
                      <a:pPr marL="133350" algn="just">
                        <a:lnSpc>
                          <a:spcPts val="1500"/>
                        </a:lnSpc>
                      </a:pPr>
                      <a:r>
                        <a:rPr lang="ja-JP" sz="800" b="0" u="none" kern="100" dirty="0">
                          <a:solidFill>
                            <a:schemeClr val="tx1"/>
                          </a:solidFill>
                          <a:effectLst/>
                          <a:latin typeface="+mn-ea"/>
                          <a:ea typeface="+mn-ea"/>
                          <a:cs typeface="Times New Roman" panose="02020603050405020304" pitchFamily="18" charset="0"/>
                        </a:rPr>
                        <a:t>＜より具体的な指標例＞</a:t>
                      </a:r>
                    </a:p>
                    <a:p>
                      <a:pPr marL="266700" indent="-133350" algn="just">
                        <a:lnSpc>
                          <a:spcPts val="1500"/>
                        </a:lnSpc>
                      </a:pPr>
                      <a:r>
                        <a:rPr lang="ja-JP" sz="800" b="0" u="none" kern="100" dirty="0">
                          <a:solidFill>
                            <a:schemeClr val="tx1"/>
                          </a:solidFill>
                          <a:effectLst/>
                          <a:latin typeface="+mn-ea"/>
                          <a:ea typeface="+mn-ea"/>
                          <a:cs typeface="Times New Roman" panose="02020603050405020304" pitchFamily="18" charset="0"/>
                        </a:rPr>
                        <a:t>・</a:t>
                      </a:r>
                      <a:r>
                        <a:rPr lang="en-US" sz="800" b="0" u="none" kern="100" dirty="0">
                          <a:solidFill>
                            <a:schemeClr val="tx1"/>
                          </a:solidFill>
                          <a:effectLst/>
                          <a:latin typeface="+mn-ea"/>
                          <a:ea typeface="+mn-ea"/>
                          <a:cs typeface="Times New Roman" panose="02020603050405020304" pitchFamily="18" charset="0"/>
                        </a:rPr>
                        <a:t>AI</a:t>
                      </a:r>
                      <a:r>
                        <a:rPr lang="ja-JP" sz="800" b="0" u="none" kern="100" dirty="0">
                          <a:solidFill>
                            <a:schemeClr val="tx1"/>
                          </a:solidFill>
                          <a:effectLst/>
                          <a:latin typeface="+mn-ea"/>
                          <a:ea typeface="+mn-ea"/>
                          <a:cs typeface="Times New Roman" panose="02020603050405020304" pitchFamily="18" charset="0"/>
                        </a:rPr>
                        <a:t>等を活用した問診の導入数の増加</a:t>
                      </a:r>
                    </a:p>
                    <a:p>
                      <a:pPr marL="266700" indent="-133350" algn="just">
                        <a:lnSpc>
                          <a:spcPts val="1500"/>
                        </a:lnSpc>
                      </a:pPr>
                      <a:r>
                        <a:rPr lang="ja-JP" sz="800" b="0" u="none" kern="100" dirty="0">
                          <a:solidFill>
                            <a:schemeClr val="tx1"/>
                          </a:solidFill>
                          <a:effectLst/>
                          <a:latin typeface="+mn-ea"/>
                          <a:ea typeface="+mn-ea"/>
                          <a:cs typeface="Times New Roman" panose="02020603050405020304" pitchFamily="18" charset="0"/>
                        </a:rPr>
                        <a:t>・</a:t>
                      </a:r>
                      <a:r>
                        <a:rPr lang="en-US" sz="800" b="0" u="none" kern="100" dirty="0">
                          <a:solidFill>
                            <a:schemeClr val="tx1"/>
                          </a:solidFill>
                          <a:effectLst/>
                          <a:latin typeface="+mn-ea"/>
                          <a:ea typeface="+mn-ea"/>
                          <a:cs typeface="Times New Roman" panose="02020603050405020304" pitchFamily="18" charset="0"/>
                        </a:rPr>
                        <a:t>AI</a:t>
                      </a:r>
                      <a:r>
                        <a:rPr lang="ja-JP" sz="800" b="0" u="none" kern="100" dirty="0">
                          <a:solidFill>
                            <a:schemeClr val="tx1"/>
                          </a:solidFill>
                          <a:effectLst/>
                          <a:latin typeface="+mn-ea"/>
                          <a:ea typeface="+mn-ea"/>
                          <a:cs typeface="Times New Roman" panose="02020603050405020304" pitchFamily="18" charset="0"/>
                        </a:rPr>
                        <a:t>を活用したカルテ作成補助等の文書作成ツールの導入数の増加</a:t>
                      </a:r>
                    </a:p>
                    <a:p>
                      <a:pPr marL="266700" indent="-133350" algn="just">
                        <a:lnSpc>
                          <a:spcPts val="1500"/>
                        </a:lnSpc>
                      </a:pPr>
                      <a:r>
                        <a:rPr lang="ja-JP" sz="800" b="0" u="none" kern="100" dirty="0">
                          <a:solidFill>
                            <a:schemeClr val="tx1"/>
                          </a:solidFill>
                          <a:effectLst/>
                          <a:latin typeface="+mn-ea"/>
                          <a:ea typeface="+mn-ea"/>
                          <a:cs typeface="Times New Roman" panose="02020603050405020304" pitchFamily="18" charset="0"/>
                        </a:rPr>
                        <a:t>・手術等の患者説明用動画の導入数の増加</a:t>
                      </a:r>
                    </a:p>
                    <a:p>
                      <a:pPr marL="266700" indent="-133350" algn="just">
                        <a:lnSpc>
                          <a:spcPts val="1500"/>
                        </a:lnSpc>
                      </a:pPr>
                      <a:r>
                        <a:rPr lang="ja-JP" sz="800" b="0" u="none" kern="100" dirty="0">
                          <a:solidFill>
                            <a:schemeClr val="tx1"/>
                          </a:solidFill>
                          <a:effectLst/>
                          <a:latin typeface="+mn-ea"/>
                          <a:ea typeface="+mn-ea"/>
                          <a:cs typeface="Times New Roman" panose="02020603050405020304" pitchFamily="18" charset="0"/>
                        </a:rPr>
                        <a:t>・電子カルテと連動したコミュニケーションツール導入数の増加　　等</a:t>
                      </a:r>
                    </a:p>
                    <a:p>
                      <a:pPr marL="266700" indent="-266700" algn="just">
                        <a:lnSpc>
                          <a:spcPts val="1500"/>
                        </a:lnSpc>
                      </a:pPr>
                      <a:r>
                        <a:rPr lang="en-US" sz="800" b="0" u="none" strike="noStrike" kern="100" dirty="0">
                          <a:solidFill>
                            <a:schemeClr val="tx1"/>
                          </a:solidFill>
                          <a:effectLst/>
                          <a:latin typeface="+mn-ea"/>
                          <a:ea typeface="+mn-ea"/>
                          <a:cs typeface="Times New Roman" panose="02020603050405020304" pitchFamily="18" charset="0"/>
                        </a:rPr>
                        <a:t> </a:t>
                      </a:r>
                      <a:endParaRPr lang="ja-JP" sz="800" b="0" u="none" kern="100" dirty="0">
                        <a:solidFill>
                          <a:schemeClr val="tx1"/>
                        </a:solidFill>
                        <a:effectLst/>
                        <a:latin typeface="+mn-ea"/>
                        <a:ea typeface="+mn-ea"/>
                        <a:cs typeface="Times New Roman" panose="02020603050405020304" pitchFamily="18" charset="0"/>
                      </a:endParaRP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○勤怠管理システムによる労働時間管理方法を導入した医療機関の割合の増加</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a:t>
                      </a:r>
                      <a:r>
                        <a:rPr lang="en-US" sz="800" b="0" u="none" kern="100" dirty="0">
                          <a:solidFill>
                            <a:schemeClr val="tx1"/>
                          </a:solidFill>
                          <a:effectLst/>
                          <a:latin typeface="+mn-ea"/>
                          <a:ea typeface="+mn-ea"/>
                          <a:cs typeface="Times New Roman" panose="02020603050405020304" pitchFamily="18" charset="0"/>
                        </a:rPr>
                        <a:t>ICT</a:t>
                      </a:r>
                      <a:r>
                        <a:rPr lang="ja-JP" sz="800" b="0" u="none" kern="100" dirty="0">
                          <a:solidFill>
                            <a:schemeClr val="tx1"/>
                          </a:solidFill>
                          <a:effectLst/>
                          <a:latin typeface="+mn-ea"/>
                          <a:ea typeface="+mn-ea"/>
                          <a:cs typeface="Times New Roman" panose="02020603050405020304" pitchFamily="18" charset="0"/>
                        </a:rPr>
                        <a:t>の活用等による面接指導体制の整備件数の増加</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○勤怠管理システムにより勤務間インターバルを管理している医療機関の割合の増加</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○職員の意識改革に資する研修や職種・役職等を問わない働き方改革に向けた院内会議の実施件数の増加</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○地域の医療機関や行政、関係団体を含めた働き方改革に向けた調整会議等の実施件数の増加</a:t>
                      </a:r>
                    </a:p>
                  </a:txBody>
                  <a:tcPr marL="4445" marR="4445" marT="44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nSpc>
                          <a:spcPts val="1500"/>
                        </a:lnSpc>
                      </a:pPr>
                      <a:r>
                        <a:rPr lang="ja-JP" sz="800" b="0" u="none" kern="100" dirty="0">
                          <a:solidFill>
                            <a:schemeClr val="tx1"/>
                          </a:solidFill>
                          <a:effectLst/>
                          <a:latin typeface="+mn-ea"/>
                          <a:ea typeface="+mn-ea"/>
                          <a:cs typeface="Times New Roman" panose="02020603050405020304" pitchFamily="18" charset="0"/>
                        </a:rPr>
                        <a:t>○特定労務管理対象機関数の減少</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○特定労務管理対象機関における特定対象医師数の減少</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○医師労働時間短縮計画における時間外・休日労働時間が減少した対象医師の割合の増加</a:t>
                      </a:r>
                    </a:p>
                    <a:p>
                      <a:pPr marL="15494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○医師労働時間短縮計画における対象医師の平均時間外・休日労働時間が減少した特定労務管理対象機関等の増加</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○医師労働時間短縮計画における対象医師の最大時間外・休日労働時間が減少した特定労務管理対象機関等の増加</a:t>
                      </a: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○医師労働時間短縮計画に定める時間外・休日労働時間数の目標を達成した医療機関の割合の増加</a:t>
                      </a:r>
                    </a:p>
                    <a:p>
                      <a:pPr marL="133350" indent="-133350" algn="just">
                        <a:lnSpc>
                          <a:spcPts val="1500"/>
                        </a:lnSpc>
                      </a:pPr>
                      <a:r>
                        <a:rPr lang="ja-JP" altLang="en-US" sz="800" b="0" u="none" kern="100" dirty="0">
                          <a:solidFill>
                            <a:schemeClr val="tx1"/>
                          </a:solidFill>
                          <a:effectLst/>
                          <a:latin typeface="+mn-ea"/>
                          <a:ea typeface="+mn-ea"/>
                          <a:cs typeface="Times New Roman" panose="02020603050405020304" pitchFamily="18" charset="0"/>
                        </a:rPr>
                        <a:t>○</a:t>
                      </a:r>
                      <a:r>
                        <a:rPr lang="ja-JP" sz="800" b="0" u="none" kern="100" dirty="0">
                          <a:solidFill>
                            <a:schemeClr val="tx1"/>
                          </a:solidFill>
                          <a:effectLst/>
                          <a:latin typeface="+mn-ea"/>
                          <a:ea typeface="+mn-ea"/>
                          <a:cs typeface="Times New Roman" panose="02020603050405020304" pitchFamily="18" charset="0"/>
                        </a:rPr>
                        <a:t>医療機関に勤務する医療従事者（医師）の職場満足度が改善した医療機関数の増加</a:t>
                      </a:r>
                    </a:p>
                    <a:p>
                      <a:pPr marL="266700" indent="-266700" algn="just">
                        <a:lnSpc>
                          <a:spcPts val="1500"/>
                        </a:lnSpc>
                      </a:pPr>
                      <a:r>
                        <a:rPr lang="en-US" sz="800" b="0" u="none" strike="noStrike" kern="100" dirty="0">
                          <a:solidFill>
                            <a:schemeClr val="tx1"/>
                          </a:solidFill>
                          <a:effectLst/>
                          <a:latin typeface="+mn-ea"/>
                          <a:ea typeface="+mn-ea"/>
                          <a:cs typeface="Times New Roman" panose="02020603050405020304" pitchFamily="18" charset="0"/>
                        </a:rPr>
                        <a:t> </a:t>
                      </a:r>
                      <a:endParaRPr lang="ja-JP" sz="800" b="0" u="none" kern="100" dirty="0">
                        <a:solidFill>
                          <a:schemeClr val="tx1"/>
                        </a:solidFill>
                        <a:effectLst/>
                        <a:latin typeface="+mn-ea"/>
                        <a:ea typeface="+mn-ea"/>
                        <a:cs typeface="Times New Roman" panose="02020603050405020304" pitchFamily="18" charset="0"/>
                      </a:endParaRPr>
                    </a:p>
                    <a:p>
                      <a:pPr marL="266700" indent="-266700" algn="just">
                        <a:lnSpc>
                          <a:spcPts val="1500"/>
                        </a:lnSpc>
                      </a:pPr>
                      <a:r>
                        <a:rPr lang="en-US" sz="800" b="0" u="none" strike="noStrike" kern="100" dirty="0">
                          <a:solidFill>
                            <a:schemeClr val="tx1"/>
                          </a:solidFill>
                          <a:effectLst/>
                          <a:latin typeface="+mn-ea"/>
                          <a:ea typeface="+mn-ea"/>
                          <a:cs typeface="Times New Roman" panose="02020603050405020304" pitchFamily="18" charset="0"/>
                        </a:rPr>
                        <a:t> </a:t>
                      </a:r>
                      <a:endParaRPr lang="ja-JP" sz="800" b="0" u="none" kern="100" dirty="0">
                        <a:solidFill>
                          <a:schemeClr val="tx1"/>
                        </a:solidFill>
                        <a:effectLst/>
                        <a:latin typeface="+mn-ea"/>
                        <a:ea typeface="+mn-ea"/>
                        <a:cs typeface="Times New Roman" panose="02020603050405020304" pitchFamily="18" charset="0"/>
                      </a:endParaRPr>
                    </a:p>
                    <a:p>
                      <a:pPr marL="266700" indent="-266700" algn="just">
                        <a:lnSpc>
                          <a:spcPts val="1500"/>
                        </a:lnSpc>
                      </a:pPr>
                      <a:r>
                        <a:rPr lang="en-US" sz="800" b="0" u="none" strike="noStrike" kern="100" dirty="0">
                          <a:solidFill>
                            <a:schemeClr val="tx1"/>
                          </a:solidFill>
                          <a:effectLst/>
                          <a:latin typeface="+mn-ea"/>
                          <a:ea typeface="+mn-ea"/>
                          <a:cs typeface="Times New Roman" panose="02020603050405020304" pitchFamily="18" charset="0"/>
                        </a:rPr>
                        <a:t> </a:t>
                      </a:r>
                      <a:endParaRPr lang="ja-JP" sz="800" b="0" u="none" kern="100" dirty="0">
                        <a:solidFill>
                          <a:schemeClr val="tx1"/>
                        </a:solidFill>
                        <a:effectLst/>
                        <a:latin typeface="+mn-ea"/>
                        <a:ea typeface="+mn-ea"/>
                        <a:cs typeface="Times New Roman" panose="02020603050405020304" pitchFamily="18" charset="0"/>
                      </a:endParaRPr>
                    </a:p>
                    <a:p>
                      <a:pPr marL="266700" indent="-266700" algn="just">
                        <a:lnSpc>
                          <a:spcPts val="1500"/>
                        </a:lnSpc>
                      </a:pPr>
                      <a:r>
                        <a:rPr lang="en-US" sz="800" b="0" u="none" strike="noStrike" kern="100" dirty="0">
                          <a:solidFill>
                            <a:schemeClr val="tx1"/>
                          </a:solidFill>
                          <a:effectLst/>
                          <a:latin typeface="+mn-ea"/>
                          <a:ea typeface="+mn-ea"/>
                          <a:cs typeface="Times New Roman" panose="02020603050405020304" pitchFamily="18" charset="0"/>
                        </a:rPr>
                        <a:t> </a:t>
                      </a:r>
                      <a:endParaRPr lang="ja-JP" sz="800" b="0" u="none" kern="100" dirty="0">
                        <a:solidFill>
                          <a:schemeClr val="tx1"/>
                        </a:solidFill>
                        <a:effectLst/>
                        <a:latin typeface="+mn-ea"/>
                        <a:ea typeface="+mn-ea"/>
                        <a:cs typeface="Times New Roman" panose="02020603050405020304" pitchFamily="18" charset="0"/>
                      </a:endParaRPr>
                    </a:p>
                    <a:p>
                      <a:pPr marL="266700" indent="-266700" algn="just">
                        <a:lnSpc>
                          <a:spcPts val="1500"/>
                        </a:lnSpc>
                      </a:pPr>
                      <a:r>
                        <a:rPr lang="en-US" sz="800" b="0" u="none" strike="noStrike" kern="100" dirty="0">
                          <a:solidFill>
                            <a:schemeClr val="tx1"/>
                          </a:solidFill>
                          <a:effectLst/>
                          <a:latin typeface="+mn-ea"/>
                          <a:ea typeface="+mn-ea"/>
                          <a:cs typeface="Times New Roman" panose="02020603050405020304" pitchFamily="18" charset="0"/>
                        </a:rPr>
                        <a:t> </a:t>
                      </a:r>
                      <a:endParaRPr lang="ja-JP" sz="800" b="0" u="none" kern="100" dirty="0">
                        <a:solidFill>
                          <a:schemeClr val="tx1"/>
                        </a:solidFill>
                        <a:effectLst/>
                        <a:latin typeface="+mn-ea"/>
                        <a:ea typeface="+mn-ea"/>
                        <a:cs typeface="Times New Roman" panose="02020603050405020304" pitchFamily="18" charset="0"/>
                      </a:endParaRP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○勤務間インターバルの確保率の増加</a:t>
                      </a:r>
                    </a:p>
                    <a:p>
                      <a:pPr algn="just">
                        <a:lnSpc>
                          <a:spcPts val="1500"/>
                        </a:lnSpc>
                      </a:pPr>
                      <a:r>
                        <a:rPr lang="en-US" sz="800" b="0" u="none" strike="noStrike" kern="100" dirty="0">
                          <a:solidFill>
                            <a:schemeClr val="tx1"/>
                          </a:solidFill>
                          <a:effectLst/>
                          <a:latin typeface="+mn-ea"/>
                          <a:ea typeface="+mn-ea"/>
                          <a:cs typeface="Times New Roman" panose="02020603050405020304" pitchFamily="18" charset="0"/>
                        </a:rPr>
                        <a:t> </a:t>
                      </a:r>
                      <a:endParaRPr lang="ja-JP" sz="800" b="0" u="none" kern="100" dirty="0">
                        <a:solidFill>
                          <a:schemeClr val="tx1"/>
                        </a:solidFill>
                        <a:effectLst/>
                        <a:latin typeface="+mn-ea"/>
                        <a:ea typeface="+mn-ea"/>
                        <a:cs typeface="Times New Roman" panose="02020603050405020304" pitchFamily="18" charset="0"/>
                      </a:endParaRPr>
                    </a:p>
                    <a:p>
                      <a:pPr marL="133350" indent="-133350" algn="just">
                        <a:lnSpc>
                          <a:spcPts val="1500"/>
                        </a:lnSpc>
                      </a:pPr>
                      <a:r>
                        <a:rPr lang="ja-JP" sz="800" b="0" u="none" kern="100" dirty="0">
                          <a:solidFill>
                            <a:schemeClr val="tx1"/>
                          </a:solidFill>
                          <a:effectLst/>
                          <a:latin typeface="+mn-ea"/>
                          <a:ea typeface="+mn-ea"/>
                          <a:cs typeface="Times New Roman" panose="02020603050405020304" pitchFamily="18" charset="0"/>
                        </a:rPr>
                        <a:t>○医師の年次休暇、育児休暇などの取得率が増加した医療機関数</a:t>
                      </a:r>
                    </a:p>
                    <a:p>
                      <a:pPr marL="133350" indent="-133350" algn="just">
                        <a:lnSpc>
                          <a:spcPts val="1500"/>
                        </a:lnSpc>
                      </a:pPr>
                      <a:r>
                        <a:rPr lang="en-US" sz="800" b="0" u="none" strike="noStrike" kern="100" dirty="0">
                          <a:solidFill>
                            <a:schemeClr val="tx1"/>
                          </a:solidFill>
                          <a:effectLst/>
                          <a:latin typeface="+mn-ea"/>
                          <a:ea typeface="+mn-ea"/>
                          <a:cs typeface="Times New Roman" panose="02020603050405020304" pitchFamily="18" charset="0"/>
                        </a:rPr>
                        <a:t> </a:t>
                      </a:r>
                      <a:endParaRPr lang="ja-JP" sz="800" b="0" u="none" kern="100" dirty="0">
                        <a:solidFill>
                          <a:schemeClr val="tx1"/>
                        </a:solidFill>
                        <a:effectLst/>
                        <a:latin typeface="+mn-ea"/>
                        <a:ea typeface="+mn-ea"/>
                        <a:cs typeface="Times New Roman" panose="02020603050405020304" pitchFamily="18" charset="0"/>
                      </a:endParaRPr>
                    </a:p>
                  </a:txBody>
                  <a:tcPr marL="4445" marR="4445" marT="444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73506">
                <a:tc>
                  <a:txBody>
                    <a:bodyPr/>
                    <a:lstStyle/>
                    <a:p>
                      <a:pPr lvl="0" algn="ctr">
                        <a:lnSpc>
                          <a:spcPts val="1500"/>
                        </a:lnSpc>
                        <a:buNone/>
                      </a:pPr>
                      <a:r>
                        <a:rPr lang="en-US" altLang="ja-JP" sz="800" b="0" u="none" dirty="0">
                          <a:solidFill>
                            <a:schemeClr val="tx1"/>
                          </a:solidFill>
                          <a:latin typeface="+mn-ea"/>
                          <a:ea typeface="+mn-ea"/>
                        </a:rPr>
                        <a:t>3</a:t>
                      </a:r>
                      <a:endParaRPr lang="ja-JP" altLang="en-US" sz="800" b="0" u="none" dirty="0">
                        <a:solidFill>
                          <a:schemeClr val="tx1"/>
                        </a:solidFill>
                        <a:latin typeface="+mn-ea"/>
                        <a:ea typeface="+mn-ea"/>
                      </a:endParaRPr>
                    </a:p>
                  </a:txBody>
                  <a:tcPr marL="4601" marR="4601" marT="460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a:lnSpc>
                          <a:spcPts val="1500"/>
                        </a:lnSpc>
                        <a:buNone/>
                      </a:pPr>
                      <a:r>
                        <a:rPr kumimoji="1" lang="ja-JP" altLang="ja-JP" sz="800" b="0" u="none" kern="1200" dirty="0">
                          <a:solidFill>
                            <a:schemeClr val="tx1"/>
                          </a:solidFill>
                          <a:effectLst/>
                          <a:latin typeface="+mn-ea"/>
                          <a:ea typeface="+mn-ea"/>
                          <a:cs typeface="+mn-cs"/>
                        </a:rPr>
                        <a:t>勤務環境改善医師派遣等推進事業</a:t>
                      </a:r>
                      <a:endParaRPr lang="zh-TW" altLang="en-US" sz="800" b="0" u="none" kern="1200" dirty="0">
                        <a:solidFill>
                          <a:schemeClr val="tx1"/>
                        </a:solidFill>
                        <a:effectLst/>
                        <a:latin typeface="+mn-ea"/>
                        <a:ea typeface="+mn-ea"/>
                        <a:cs typeface="+mn-cs"/>
                      </a:endParaRP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lvl="0" algn="l">
                        <a:lnSpc>
                          <a:spcPts val="1500"/>
                        </a:lnSpc>
                        <a:buNone/>
                      </a:pPr>
                      <a:r>
                        <a:rPr kumimoji="1" lang="ja-JP" altLang="ja-JP" sz="800" b="0" u="none" kern="1200" dirty="0">
                          <a:solidFill>
                            <a:schemeClr val="tx1"/>
                          </a:solidFill>
                          <a:effectLst/>
                          <a:latin typeface="+mn-ea"/>
                          <a:ea typeface="+mn-ea"/>
                          <a:cs typeface="+mn-cs"/>
                        </a:rPr>
                        <a:t>○長時間労働医師のいる医療機関へ医師派遣を行う事業</a:t>
                      </a:r>
                      <a:endParaRPr lang="ja-JP" altLang="en-US" sz="800" b="0" i="0" u="none" strike="noStrike" dirty="0">
                        <a:solidFill>
                          <a:schemeClr val="tx1"/>
                        </a:solidFill>
                        <a:effectLst/>
                        <a:latin typeface="+mn-ea"/>
                        <a:ea typeface="+mn-ea"/>
                      </a:endParaRP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nSpc>
                          <a:spcPts val="1500"/>
                        </a:lnSpc>
                      </a:pPr>
                      <a:r>
                        <a:rPr kumimoji="1" lang="ja-JP" altLang="ja-JP" sz="800" b="0" u="none" kern="1200" dirty="0">
                          <a:solidFill>
                            <a:schemeClr val="tx1"/>
                          </a:solidFill>
                          <a:effectLst/>
                          <a:latin typeface="+mn-ea"/>
                          <a:ea typeface="+mn-ea"/>
                          <a:cs typeface="+mn-cs"/>
                        </a:rPr>
                        <a:t>○派遣医師数</a:t>
                      </a:r>
                    </a:p>
                    <a:p>
                      <a:pPr>
                        <a:lnSpc>
                          <a:spcPts val="1500"/>
                        </a:lnSpc>
                      </a:pPr>
                      <a:r>
                        <a:rPr kumimoji="1" lang="ja-JP" altLang="ja-JP" sz="800" b="0" u="none" kern="1200" dirty="0">
                          <a:solidFill>
                            <a:schemeClr val="tx1"/>
                          </a:solidFill>
                          <a:effectLst/>
                          <a:latin typeface="+mn-ea"/>
                          <a:ea typeface="+mn-ea"/>
                          <a:cs typeface="+mn-cs"/>
                        </a:rPr>
                        <a:t>　・派遣常勤医数</a:t>
                      </a:r>
                    </a:p>
                    <a:p>
                      <a:pPr>
                        <a:lnSpc>
                          <a:spcPts val="1500"/>
                        </a:lnSpc>
                      </a:pPr>
                      <a:r>
                        <a:rPr kumimoji="1" lang="ja-JP" altLang="ja-JP" sz="800" b="0" u="none" kern="1200" dirty="0">
                          <a:solidFill>
                            <a:schemeClr val="tx1"/>
                          </a:solidFill>
                          <a:effectLst/>
                          <a:latin typeface="+mn-ea"/>
                          <a:ea typeface="+mn-ea"/>
                          <a:cs typeface="+mn-cs"/>
                        </a:rPr>
                        <a:t>　・派遣非常勤医師数（常勤換算医師数）</a:t>
                      </a:r>
                      <a:endParaRPr lang="en-US" altLang="ja-JP" sz="800" b="0" i="0" u="none" strike="noStrike" dirty="0">
                        <a:solidFill>
                          <a:schemeClr val="tx1"/>
                        </a:solidFill>
                        <a:effectLst/>
                        <a:latin typeface="+mn-ea"/>
                        <a:ea typeface="+mn-ea"/>
                      </a:endParaRP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nSpc>
                          <a:spcPts val="1500"/>
                        </a:lnSpc>
                      </a:pPr>
                      <a:r>
                        <a:rPr kumimoji="1" lang="ja-JP" altLang="ja-JP" sz="800" b="0" u="none" kern="1200" dirty="0">
                          <a:solidFill>
                            <a:schemeClr val="tx1"/>
                          </a:solidFill>
                          <a:effectLst/>
                          <a:latin typeface="+mn-ea"/>
                          <a:ea typeface="+mn-ea"/>
                          <a:cs typeface="+mn-cs"/>
                        </a:rPr>
                        <a:t>※上記の他、以下の指標</a:t>
                      </a:r>
                    </a:p>
                    <a:p>
                      <a:pPr marL="133200" indent="-133200">
                        <a:lnSpc>
                          <a:spcPts val="1500"/>
                        </a:lnSpc>
                      </a:pPr>
                      <a:r>
                        <a:rPr kumimoji="1" lang="ja-JP" altLang="ja-JP" sz="800" b="0" u="none" kern="1200" dirty="0">
                          <a:solidFill>
                            <a:schemeClr val="tx1"/>
                          </a:solidFill>
                          <a:effectLst/>
                          <a:latin typeface="+mn-ea"/>
                          <a:ea typeface="+mn-ea"/>
                          <a:cs typeface="+mn-cs"/>
                        </a:rPr>
                        <a:t>○医師派遣を受けた医療機関における医師労働時間短縮計画に定める時間外・休日労働時間数の目標を達成した医師数の増加</a:t>
                      </a:r>
                    </a:p>
                    <a:p>
                      <a:pPr algn="l" fontAlgn="ctr">
                        <a:lnSpc>
                          <a:spcPts val="1500"/>
                        </a:lnSpc>
                      </a:pPr>
                      <a:endParaRPr lang="en-US" altLang="ja-JP" sz="800" b="0" u="none" dirty="0">
                        <a:solidFill>
                          <a:schemeClr val="tx1"/>
                        </a:solidFill>
                        <a:effectLst/>
                        <a:latin typeface="+mn-ea"/>
                        <a:ea typeface="+mn-ea"/>
                        <a:cs typeface="Times New Roman" panose="02020603050405020304" pitchFamily="18" charset="0"/>
                      </a:endParaRP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0740880"/>
                  </a:ext>
                </a:extLst>
              </a:tr>
            </a:tbl>
          </a:graphicData>
        </a:graphic>
      </p:graphicFrame>
    </p:spTree>
    <p:extLst>
      <p:ext uri="{BB962C8B-B14F-4D97-AF65-F5344CB8AC3E}">
        <p14:creationId xmlns:p14="http://schemas.microsoft.com/office/powerpoint/2010/main" val="1332036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969126" rtl="0" eaLnBrk="1" fontAlgn="auto" latinLnBrk="0" hangingPunct="1">
              <a:lnSpc>
                <a:spcPct val="100000"/>
              </a:lnSpc>
              <a:spcBef>
                <a:spcPts val="0"/>
              </a:spcBef>
              <a:spcAft>
                <a:spcPts val="0"/>
              </a:spcAft>
              <a:buClrTx/>
              <a:buSzTx/>
              <a:buFontTx/>
              <a:buNone/>
              <a:tabLst/>
              <a:defRPr/>
            </a:pPr>
            <a:fld id="{4815234B-545C-4FEF-896B-BB7CC5D197AF}" type="slidenum">
              <a:rPr kumimoji="1" lang="ja-JP" altLang="en-US" sz="1300" b="0" i="0" u="none" strike="noStrike" kern="1200" cap="none" spc="0" normalizeH="0" baseline="0" noProof="0" smtClean="0">
                <a:ln>
                  <a:noFill/>
                </a:ln>
                <a:solidFill>
                  <a:prstClr val="black">
                    <a:tint val="75000"/>
                  </a:prstClr>
                </a:solidFill>
                <a:effectLst/>
                <a:uLnTx/>
                <a:uFillTx/>
                <a:latin typeface="メイリオ" panose="020B0604030504040204" pitchFamily="50" charset="-128"/>
                <a:ea typeface="メイリオ" panose="020B0604030504040204" pitchFamily="50" charset="-128"/>
              </a:rPr>
              <a:pPr marL="0" marR="0" lvl="0" indent="0" algn="r" defTabSz="969126" rtl="0" eaLnBrk="1" fontAlgn="auto" latinLnBrk="0" hangingPunct="1">
                <a:lnSpc>
                  <a:spcPct val="100000"/>
                </a:lnSpc>
                <a:spcBef>
                  <a:spcPts val="0"/>
                </a:spcBef>
                <a:spcAft>
                  <a:spcPts val="0"/>
                </a:spcAft>
                <a:buClrTx/>
                <a:buSzTx/>
                <a:buFontTx/>
                <a:buNone/>
                <a:tabLst/>
                <a:defRPr/>
              </a:pPr>
              <a:t>2</a:t>
            </a:fld>
            <a:endParaRPr kumimoji="1" lang="ja-JP" altLang="en-US" sz="1300" b="0" i="0" u="none" strike="noStrike" kern="1200" cap="none" spc="0" normalizeH="0" baseline="0" noProof="0" dirty="0">
              <a:ln>
                <a:noFill/>
              </a:ln>
              <a:solidFill>
                <a:prstClr val="black">
                  <a:tint val="75000"/>
                </a:prstClr>
              </a:solidFill>
              <a:effectLst/>
              <a:uLnTx/>
              <a:uFillTx/>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439912" y="648122"/>
            <a:ext cx="7344816" cy="523220"/>
          </a:xfrm>
          <a:prstGeom prst="rect">
            <a:avLst/>
          </a:prstGeom>
          <a:noFill/>
        </p:spPr>
        <p:txBody>
          <a:bodyPr wrap="square" rtlCol="0">
            <a:spAutoFit/>
          </a:bodyPr>
          <a:lstStyle/>
          <a:p>
            <a:pPr marL="0" marR="0" lvl="0" indent="0" algn="ctr" defTabSz="969126"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事業区分２の評価指標（例）</a:t>
            </a:r>
          </a:p>
        </p:txBody>
      </p:sp>
      <p:graphicFrame>
        <p:nvGraphicFramePr>
          <p:cNvPr id="2" name="表 1"/>
          <p:cNvGraphicFramePr>
            <a:graphicFrameLocks noGrp="1"/>
          </p:cNvGraphicFramePr>
          <p:nvPr/>
        </p:nvGraphicFramePr>
        <p:xfrm>
          <a:off x="719831" y="1608155"/>
          <a:ext cx="8928992" cy="3539585"/>
        </p:xfrm>
        <a:graphic>
          <a:graphicData uri="http://schemas.openxmlformats.org/drawingml/2006/table">
            <a:tbl>
              <a:tblPr/>
              <a:tblGrid>
                <a:gridCol w="1327282">
                  <a:extLst>
                    <a:ext uri="{9D8B030D-6E8A-4147-A177-3AD203B41FA5}">
                      <a16:colId xmlns:a16="http://schemas.microsoft.com/office/drawing/2014/main" val="20000"/>
                    </a:ext>
                  </a:extLst>
                </a:gridCol>
                <a:gridCol w="1292808">
                  <a:extLst>
                    <a:ext uri="{9D8B030D-6E8A-4147-A177-3AD203B41FA5}">
                      <a16:colId xmlns:a16="http://schemas.microsoft.com/office/drawing/2014/main" val="20001"/>
                    </a:ext>
                  </a:extLst>
                </a:gridCol>
                <a:gridCol w="1585844">
                  <a:extLst>
                    <a:ext uri="{9D8B030D-6E8A-4147-A177-3AD203B41FA5}">
                      <a16:colId xmlns:a16="http://schemas.microsoft.com/office/drawing/2014/main" val="20002"/>
                    </a:ext>
                  </a:extLst>
                </a:gridCol>
                <a:gridCol w="2361529">
                  <a:extLst>
                    <a:ext uri="{9D8B030D-6E8A-4147-A177-3AD203B41FA5}">
                      <a16:colId xmlns:a16="http://schemas.microsoft.com/office/drawing/2014/main" val="20003"/>
                    </a:ext>
                  </a:extLst>
                </a:gridCol>
                <a:gridCol w="2361529">
                  <a:extLst>
                    <a:ext uri="{9D8B030D-6E8A-4147-A177-3AD203B41FA5}">
                      <a16:colId xmlns:a16="http://schemas.microsoft.com/office/drawing/2014/main" val="20004"/>
                    </a:ext>
                  </a:extLst>
                </a:gridCol>
              </a:tblGrid>
              <a:tr h="124130">
                <a:tc rowSpan="2">
                  <a:txBody>
                    <a:bodyPr/>
                    <a:lstStyle/>
                    <a:p>
                      <a:pPr algn="l" fontAlgn="ctr"/>
                      <a:r>
                        <a:rPr lang="ja-JP" altLang="en-US" sz="800" b="0" i="0" u="none" strike="noStrike" dirty="0">
                          <a:solidFill>
                            <a:srgbClr val="000000"/>
                          </a:solidFill>
                          <a:effectLst/>
                          <a:latin typeface="ＭＳ Ｐ明朝"/>
                        </a:rPr>
                        <a:t>　</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800" b="0" i="0" u="none" strike="noStrike" dirty="0">
                          <a:solidFill>
                            <a:srgbClr val="000000"/>
                          </a:solidFill>
                          <a:effectLst/>
                          <a:latin typeface="ＭＳ Ｐ明朝"/>
                        </a:rPr>
                        <a:t>事業の種類</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800" b="0" i="0" u="none" strike="noStrike" dirty="0">
                          <a:solidFill>
                            <a:srgbClr val="000000"/>
                          </a:solidFill>
                          <a:effectLst/>
                          <a:latin typeface="ＭＳ Ｐ明朝"/>
                        </a:rPr>
                        <a:t>事業内容・事業例</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800" b="0" i="0" u="none" strike="noStrike">
                          <a:solidFill>
                            <a:srgbClr val="000000"/>
                          </a:solidFill>
                          <a:effectLst/>
                          <a:latin typeface="ＭＳ Ｐ明朝"/>
                        </a:rPr>
                        <a:t>指標例</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kumimoji="1" lang="ja-JP" altLang="en-US"/>
                    </a:p>
                  </a:txBody>
                  <a:tcPr/>
                </a:tc>
                <a:extLst>
                  <a:ext uri="{0D108BD9-81ED-4DB2-BD59-A6C34878D82A}">
                    <a16:rowId xmlns:a16="http://schemas.microsoft.com/office/drawing/2014/main" val="10000"/>
                  </a:ext>
                </a:extLst>
              </a:tr>
              <a:tr h="1241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00" b="0" i="0" u="none" strike="noStrike" dirty="0">
                          <a:solidFill>
                            <a:srgbClr val="000000"/>
                          </a:solidFill>
                          <a:effectLst/>
                          <a:latin typeface="ＭＳ Ｐ明朝"/>
                        </a:rPr>
                        <a:t>アウトプット指標</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800" b="0" i="0" u="none" strike="noStrike" dirty="0">
                          <a:solidFill>
                            <a:srgbClr val="000000"/>
                          </a:solidFill>
                          <a:effectLst/>
                          <a:latin typeface="ＭＳ Ｐ明朝"/>
                        </a:rPr>
                        <a:t>アウトカム指標</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10001"/>
                  </a:ext>
                </a:extLst>
              </a:tr>
              <a:tr h="1375067">
                <a:tc>
                  <a:txBody>
                    <a:bodyPr/>
                    <a:lstStyle/>
                    <a:p>
                      <a:pPr algn="ctr" fontAlgn="ctr"/>
                      <a:r>
                        <a:rPr lang="en-US" altLang="ja-JP" sz="800" b="0" i="0" u="none" strike="noStrike" dirty="0">
                          <a:solidFill>
                            <a:srgbClr val="000000"/>
                          </a:solidFill>
                          <a:effectLst/>
                          <a:latin typeface="+mj-ea"/>
                          <a:ea typeface="+mj-ea"/>
                        </a:rPr>
                        <a:t>1</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訪問看護ステーション整備事業</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訪問看護ステーションの施設設備整備を行う事業</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施設設備整備を行う訪問看護ステーションの数</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訪問看護事業所数、従事者数</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en-US" altLang="ja-JP" sz="800" b="0" i="0" u="none" strike="noStrike" dirty="0">
                          <a:solidFill>
                            <a:schemeClr val="tx1"/>
                          </a:solidFill>
                          <a:effectLst/>
                          <a:latin typeface="+mj-ea"/>
                          <a:ea typeface="+mj-ea"/>
                        </a:rPr>
                        <a:t>24</a:t>
                      </a:r>
                      <a:r>
                        <a:rPr lang="ja-JP" altLang="en-US" sz="800" b="0" i="0" u="none" strike="noStrike" dirty="0">
                          <a:solidFill>
                            <a:schemeClr val="tx1"/>
                          </a:solidFill>
                          <a:effectLst/>
                          <a:latin typeface="+mj-ea"/>
                          <a:ea typeface="+mj-ea"/>
                        </a:rPr>
                        <a:t>時間体制をとっている訪問看護ステーション数、従事者数</a:t>
                      </a: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介護サービス施設・事業所調査</a:t>
                      </a:r>
                      <a:r>
                        <a:rPr lang="en-US" altLang="ja-JP" sz="800" b="0" i="0" u="none" strike="noStrike" dirty="0">
                          <a:solidFill>
                            <a:schemeClr val="tx1"/>
                          </a:solidFill>
                          <a:effectLst/>
                          <a:latin typeface="+mj-ea"/>
                          <a:ea typeface="+mj-ea"/>
                        </a:rPr>
                        <a:t>】</a:t>
                      </a: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訪問看護利用者数</a:t>
                      </a:r>
                      <a:r>
                        <a:rPr lang="en-US" altLang="ja-JP" sz="800" b="0" i="0" u="none" strike="noStrike" dirty="0">
                          <a:solidFill>
                            <a:schemeClr val="tx1"/>
                          </a:solidFill>
                          <a:effectLst/>
                          <a:latin typeface="+mj-ea"/>
                          <a:ea typeface="+mj-ea"/>
                        </a:rPr>
                        <a:t>【NDB</a:t>
                      </a:r>
                      <a:r>
                        <a:rPr lang="ja-JP" altLang="en-US" sz="800" b="0" i="0" u="none" strike="noStrike" dirty="0" err="1">
                          <a:solidFill>
                            <a:schemeClr val="tx1"/>
                          </a:solidFill>
                          <a:effectLst/>
                          <a:latin typeface="+mj-ea"/>
                          <a:ea typeface="+mj-ea"/>
                        </a:rPr>
                        <a:t>、</a:t>
                      </a:r>
                      <a:r>
                        <a:rPr lang="ja-JP" altLang="en-US" sz="800" b="0" i="0" u="none" strike="noStrike" dirty="0">
                          <a:solidFill>
                            <a:schemeClr val="tx1"/>
                          </a:solidFill>
                          <a:effectLst/>
                          <a:latin typeface="+mj-ea"/>
                          <a:ea typeface="+mj-ea"/>
                        </a:rPr>
                        <a:t>介護サービス施設・事業所調査</a:t>
                      </a:r>
                      <a:r>
                        <a:rPr lang="en-US" altLang="ja-JP" sz="800" b="0" i="0" u="none" strike="noStrike" dirty="0">
                          <a:solidFill>
                            <a:schemeClr val="tx1"/>
                          </a:solidFill>
                          <a:effectLst/>
                          <a:latin typeface="+mj-ea"/>
                          <a:ea typeface="+mj-ea"/>
                        </a:rPr>
                        <a:t>】</a:t>
                      </a:r>
                      <a:endParaRPr lang="ja-JP" altLang="en-US" sz="800" b="0" i="0" u="none" strike="noStrike" dirty="0">
                        <a:solidFill>
                          <a:schemeClr val="tx1"/>
                        </a:solidFill>
                        <a:effectLst/>
                        <a:latin typeface="+mj-ea"/>
                        <a:ea typeface="+mj-ea"/>
                      </a:endParaRP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46324">
                <a:tc>
                  <a:txBody>
                    <a:bodyPr/>
                    <a:lstStyle/>
                    <a:p>
                      <a:pPr algn="ctr" fontAlgn="ctr"/>
                      <a:r>
                        <a:rPr lang="en-US" altLang="ja-JP" sz="800" b="0" i="0" u="none" strike="noStrike" dirty="0">
                          <a:solidFill>
                            <a:srgbClr val="000000"/>
                          </a:solidFill>
                          <a:effectLst/>
                          <a:latin typeface="+mj-ea"/>
                          <a:ea typeface="+mj-ea"/>
                        </a:rPr>
                        <a:t>2</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dirty="0">
                          <a:solidFill>
                            <a:srgbClr val="000000"/>
                          </a:solidFill>
                          <a:effectLst/>
                          <a:latin typeface="+mj-ea"/>
                          <a:ea typeface="+mj-ea"/>
                        </a:rPr>
                        <a:t>訪問看護職員研修事業</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訪問看護師の養成等を行う事業</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研修参加者数</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研修実施回数</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baseline="0" dirty="0">
                          <a:solidFill>
                            <a:schemeClr val="tx1"/>
                          </a:solidFill>
                          <a:effectLst/>
                          <a:latin typeface="+mj-ea"/>
                          <a:ea typeface="+mj-ea"/>
                        </a:rPr>
                        <a:t>訪問看護事業所数</a:t>
                      </a:r>
                      <a:r>
                        <a:rPr lang="ja-JP" altLang="en-US" sz="800" b="0" i="0" u="none" strike="noStrike" dirty="0">
                          <a:solidFill>
                            <a:schemeClr val="tx1"/>
                          </a:solidFill>
                          <a:effectLst/>
                          <a:latin typeface="+mj-ea"/>
                          <a:ea typeface="+mj-ea"/>
                        </a:rPr>
                        <a:t>、従事者数</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en-US" altLang="ja-JP" sz="800" b="0" i="0" u="none" strike="noStrike" dirty="0">
                          <a:solidFill>
                            <a:schemeClr val="tx1"/>
                          </a:solidFill>
                          <a:effectLst/>
                          <a:latin typeface="+mj-ea"/>
                          <a:ea typeface="+mj-ea"/>
                        </a:rPr>
                        <a:t>24</a:t>
                      </a:r>
                      <a:r>
                        <a:rPr lang="ja-JP" altLang="en-US" sz="800" b="0" i="0" u="none" strike="noStrike" dirty="0">
                          <a:solidFill>
                            <a:schemeClr val="tx1"/>
                          </a:solidFill>
                          <a:effectLst/>
                          <a:latin typeface="+mj-ea"/>
                          <a:ea typeface="+mj-ea"/>
                        </a:rPr>
                        <a:t>時間体制をとっている訪問看護ステーション数、従事者数</a:t>
                      </a: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介護サービス施設・事業所調査</a:t>
                      </a:r>
                      <a:r>
                        <a:rPr lang="en-US" altLang="ja-JP" sz="800" b="0" i="0" u="none" strike="noStrike" dirty="0">
                          <a:solidFill>
                            <a:schemeClr val="tx1"/>
                          </a:solidFill>
                          <a:effectLst/>
                          <a:latin typeface="+mj-ea"/>
                          <a:ea typeface="+mj-ea"/>
                        </a:rPr>
                        <a:t>】</a:t>
                      </a: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訪問看護利用者数</a:t>
                      </a:r>
                      <a:r>
                        <a:rPr lang="en-US" altLang="ja-JP" sz="800" b="0" i="0" u="none" strike="noStrike" dirty="0">
                          <a:solidFill>
                            <a:schemeClr val="tx1"/>
                          </a:solidFill>
                          <a:effectLst/>
                          <a:latin typeface="+mj-ea"/>
                          <a:ea typeface="+mj-ea"/>
                        </a:rPr>
                        <a:t>【NDB</a:t>
                      </a:r>
                      <a:r>
                        <a:rPr lang="ja-JP" altLang="en-US" sz="800" b="0" i="0" u="none" strike="noStrike" dirty="0" err="1">
                          <a:solidFill>
                            <a:schemeClr val="tx1"/>
                          </a:solidFill>
                          <a:effectLst/>
                          <a:latin typeface="+mj-ea"/>
                          <a:ea typeface="+mj-ea"/>
                        </a:rPr>
                        <a:t>、</a:t>
                      </a:r>
                      <a:r>
                        <a:rPr lang="ja-JP" altLang="en-US" sz="800" b="0" i="0" u="none" strike="noStrike" dirty="0">
                          <a:solidFill>
                            <a:schemeClr val="tx1"/>
                          </a:solidFill>
                          <a:effectLst/>
                          <a:latin typeface="+mj-ea"/>
                          <a:ea typeface="+mj-ea"/>
                        </a:rPr>
                        <a:t>介護給付費実態調査</a:t>
                      </a:r>
                      <a:r>
                        <a:rPr lang="en-US" altLang="ja-JP" sz="800" b="0" i="0" u="none" strike="noStrike" dirty="0">
                          <a:solidFill>
                            <a:schemeClr val="tx1"/>
                          </a:solidFill>
                          <a:effectLst/>
                          <a:latin typeface="+mj-ea"/>
                          <a:ea typeface="+mj-ea"/>
                        </a:rPr>
                        <a:t>】</a:t>
                      </a:r>
                      <a:endParaRPr lang="ja-JP" altLang="en-US" sz="800" b="0" i="0" u="none" strike="noStrike" dirty="0">
                        <a:solidFill>
                          <a:schemeClr val="tx1"/>
                        </a:solidFill>
                        <a:effectLst/>
                        <a:latin typeface="+mj-ea"/>
                        <a:ea typeface="+mj-ea"/>
                      </a:endParaRP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961006">
                <a:tc>
                  <a:txBody>
                    <a:bodyPr/>
                    <a:lstStyle/>
                    <a:p>
                      <a:pPr algn="ctr" fontAlgn="ctr"/>
                      <a:r>
                        <a:rPr lang="en-US" altLang="ja-JP" sz="800" b="0" i="0" u="none" strike="noStrike" dirty="0">
                          <a:solidFill>
                            <a:srgbClr val="000000"/>
                          </a:solidFill>
                          <a:effectLst/>
                          <a:latin typeface="+mj-ea"/>
                          <a:ea typeface="+mj-ea"/>
                        </a:rPr>
                        <a:t>3</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mj-ea"/>
                          <a:ea typeface="+mj-ea"/>
                        </a:rPr>
                        <a:t>在宅歯科医療連携室整備・運営事業</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chemeClr val="tx1"/>
                          </a:solidFill>
                          <a:effectLst/>
                          <a:latin typeface="+mj-ea"/>
                          <a:ea typeface="+mj-ea"/>
                        </a:rPr>
                        <a:t>在宅歯科医療に関する、広報・医療機器の貸出しなどを行う在宅歯科医療連携室を整備・運営する事業</a:t>
                      </a: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整備</a:t>
                      </a:r>
                      <a:r>
                        <a:rPr lang="en-US" altLang="ja-JP" sz="800" b="0" i="0" u="none" strike="noStrike" dirty="0">
                          <a:solidFill>
                            <a:schemeClr val="tx1"/>
                          </a:solidFill>
                          <a:effectLst/>
                          <a:latin typeface="+mj-ea"/>
                          <a:ea typeface="+mj-ea"/>
                        </a:rPr>
                        <a:t>》</a:t>
                      </a:r>
                      <a:br>
                        <a:rPr lang="en-US" altLang="ja-JP"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新たに整備する在宅歯科医療連携室数</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運営</a:t>
                      </a:r>
                      <a:r>
                        <a:rPr lang="en-US" altLang="ja-JP" sz="800" b="0" i="0" u="none" strike="noStrike" dirty="0">
                          <a:solidFill>
                            <a:schemeClr val="tx1"/>
                          </a:solidFill>
                          <a:effectLst/>
                          <a:latin typeface="+mj-ea"/>
                          <a:ea typeface="+mj-ea"/>
                        </a:rPr>
                        <a:t>》</a:t>
                      </a:r>
                    </a:p>
                    <a:p>
                      <a:pPr algn="l" fontAlgn="ctr"/>
                      <a:r>
                        <a:rPr lang="ja-JP" altLang="en-US" sz="800" b="0" i="0" u="none" strike="noStrike" dirty="0">
                          <a:solidFill>
                            <a:schemeClr val="tx1"/>
                          </a:solidFill>
                          <a:effectLst/>
                          <a:latin typeface="+mj-ea"/>
                          <a:ea typeface="+mj-ea"/>
                        </a:rPr>
                        <a:t>在宅歯科医療連携に関する相談件数</a:t>
                      </a:r>
                      <a:br>
                        <a:rPr lang="ja-JP" altLang="en-US" sz="800" b="0" i="0" u="none" strike="noStrike" dirty="0">
                          <a:solidFill>
                            <a:schemeClr val="tx1"/>
                          </a:solidFill>
                          <a:effectLst/>
                          <a:latin typeface="+mj-ea"/>
                          <a:ea typeface="+mj-ea"/>
                        </a:rPr>
                      </a:br>
                      <a:endParaRPr lang="en-US" altLang="ja-JP" sz="800" b="0" i="0" u="none" strike="noStrike" dirty="0">
                        <a:solidFill>
                          <a:schemeClr val="tx1"/>
                        </a:solidFill>
                        <a:effectLst/>
                        <a:latin typeface="+mj-ea"/>
                        <a:ea typeface="+mj-ea"/>
                      </a:endParaRPr>
                    </a:p>
                    <a:p>
                      <a:pPr algn="l" fontAlgn="ctr"/>
                      <a:r>
                        <a:rPr lang="ja-JP" altLang="en-US" sz="800" b="0" i="0" u="none" strike="noStrike" dirty="0">
                          <a:solidFill>
                            <a:schemeClr val="tx1"/>
                          </a:solidFill>
                          <a:effectLst/>
                          <a:latin typeface="+mj-ea"/>
                          <a:ea typeface="+mj-ea"/>
                        </a:rPr>
                        <a:t>在宅歯科医療機器の貸出件数</a:t>
                      </a:r>
                      <a:endParaRPr lang="en-US" altLang="ja-JP" sz="800" b="0" i="0" u="none" strike="noStrike" dirty="0">
                        <a:solidFill>
                          <a:schemeClr val="tx1"/>
                        </a:solidFill>
                        <a:effectLst/>
                        <a:latin typeface="+mj-ea"/>
                        <a:ea typeface="+mj-ea"/>
                      </a:endParaRP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baseline="0" dirty="0">
                          <a:solidFill>
                            <a:schemeClr val="tx1"/>
                          </a:solidFill>
                          <a:effectLst/>
                          <a:latin typeface="+mj-ea"/>
                          <a:ea typeface="+mj-ea"/>
                        </a:rPr>
                        <a:t>在宅歯科医療連携室の数</a:t>
                      </a:r>
                      <a:endParaRPr lang="en-US" altLang="ja-JP" sz="800" b="0" i="0" u="none" strike="noStrike" baseline="0" dirty="0">
                        <a:solidFill>
                          <a:schemeClr val="tx1"/>
                        </a:solidFill>
                        <a:effectLst/>
                        <a:latin typeface="+mj-ea"/>
                        <a:ea typeface="+mj-ea"/>
                      </a:endParaRPr>
                    </a:p>
                    <a:p>
                      <a:pPr algn="l" fontAlgn="ctr"/>
                      <a:endParaRPr lang="en-US" altLang="ja-JP" sz="800" b="0" i="0" u="none" strike="noStrike" baseline="0" dirty="0">
                        <a:solidFill>
                          <a:schemeClr val="tx1"/>
                        </a:solidFill>
                        <a:effectLst/>
                        <a:latin typeface="+mj-ea"/>
                        <a:ea typeface="+mj-ea"/>
                      </a:endParaRPr>
                    </a:p>
                    <a:p>
                      <a:pPr algn="l" fontAlgn="ctr"/>
                      <a:r>
                        <a:rPr lang="ja-JP" altLang="en-US" sz="800" b="0" i="0" u="none" strike="noStrike" dirty="0">
                          <a:solidFill>
                            <a:schemeClr val="tx1"/>
                          </a:solidFill>
                          <a:effectLst/>
                          <a:latin typeface="+mj-ea"/>
                          <a:ea typeface="+mj-ea"/>
                        </a:rPr>
                        <a:t>歯科訪問診療を実施している診療所・病院数</a:t>
                      </a:r>
                      <a:br>
                        <a:rPr lang="ja-JP" altLang="en-US" sz="800" b="0" i="0" u="none" strike="noStrike" dirty="0">
                          <a:solidFill>
                            <a:schemeClr val="tx1"/>
                          </a:solidFill>
                          <a:effectLst/>
                          <a:latin typeface="+mj-ea"/>
                          <a:ea typeface="+mj-ea"/>
                        </a:rPr>
                      </a:br>
                      <a:endParaRPr lang="en-US" altLang="ja-JP" sz="800" b="0" i="0" u="none" strike="noStrike" dirty="0">
                        <a:solidFill>
                          <a:schemeClr val="tx1"/>
                        </a:solidFill>
                        <a:effectLst/>
                        <a:latin typeface="+mj-ea"/>
                        <a:ea typeface="+mj-ea"/>
                      </a:endParaRPr>
                    </a:p>
                    <a:p>
                      <a:pPr algn="l" fontAlgn="ctr"/>
                      <a:r>
                        <a:rPr lang="ja-JP" altLang="en-US" sz="800" b="0" i="0" u="none" strike="noStrike" dirty="0">
                          <a:solidFill>
                            <a:schemeClr val="tx1"/>
                          </a:solidFill>
                          <a:effectLst/>
                          <a:latin typeface="+mj-ea"/>
                          <a:ea typeface="+mj-ea"/>
                        </a:rPr>
                        <a:t>在宅療養支援歯科診療所数</a:t>
                      </a:r>
                      <a:br>
                        <a:rPr lang="ja-JP" altLang="en-US" sz="800" b="0" i="0" u="none" strike="noStrike" dirty="0">
                          <a:solidFill>
                            <a:schemeClr val="tx1"/>
                          </a:solidFill>
                          <a:effectLst/>
                          <a:latin typeface="+mj-ea"/>
                          <a:ea typeface="+mj-ea"/>
                        </a:rPr>
                      </a:br>
                      <a:endParaRPr lang="en-US" altLang="ja-JP" sz="800" b="0" i="0" u="none" strike="noStrike" dirty="0">
                        <a:solidFill>
                          <a:schemeClr val="tx1"/>
                        </a:solidFill>
                        <a:effectLst/>
                        <a:latin typeface="+mj-ea"/>
                        <a:ea typeface="+mj-ea"/>
                      </a:endParaRPr>
                    </a:p>
                    <a:p>
                      <a:pPr algn="l" fontAlgn="ctr"/>
                      <a:r>
                        <a:rPr lang="ja-JP" altLang="en-US" sz="800" b="0" i="0" u="none" strike="noStrike" dirty="0">
                          <a:solidFill>
                            <a:schemeClr val="tx1"/>
                          </a:solidFill>
                          <a:effectLst/>
                          <a:latin typeface="+mj-ea"/>
                          <a:ea typeface="+mj-ea"/>
                        </a:rPr>
                        <a:t>訪問歯科診療を受けた患者数</a:t>
                      </a:r>
                      <a:r>
                        <a:rPr lang="en-US" altLang="ja-JP" sz="800" b="0" i="0" u="none" strike="noStrike" dirty="0">
                          <a:solidFill>
                            <a:schemeClr val="tx1"/>
                          </a:solidFill>
                          <a:effectLst/>
                          <a:latin typeface="+mj-ea"/>
                          <a:ea typeface="+mj-ea"/>
                        </a:rPr>
                        <a:t>【NDB】</a:t>
                      </a:r>
                      <a:endParaRPr lang="ja-JP" altLang="en-US" sz="800" b="0" i="0" u="none" strike="noStrike" dirty="0">
                        <a:solidFill>
                          <a:schemeClr val="tx1"/>
                        </a:solidFill>
                        <a:effectLst/>
                        <a:latin typeface="+mj-ea"/>
                        <a:ea typeface="+mj-ea"/>
                      </a:endParaRPr>
                    </a:p>
                  </a:txBody>
                  <a:tcPr marL="6674" marR="6674" marT="667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388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969126" rtl="0" eaLnBrk="1" fontAlgn="auto" latinLnBrk="0" hangingPunct="1">
              <a:lnSpc>
                <a:spcPct val="100000"/>
              </a:lnSpc>
              <a:spcBef>
                <a:spcPts val="0"/>
              </a:spcBef>
              <a:spcAft>
                <a:spcPts val="0"/>
              </a:spcAft>
              <a:buClrTx/>
              <a:buSzTx/>
              <a:buFontTx/>
              <a:buNone/>
              <a:tabLst/>
              <a:defRPr/>
            </a:pPr>
            <a:fld id="{4815234B-545C-4FEF-896B-BB7CC5D197AF}" type="slidenum">
              <a:rPr kumimoji="1" lang="ja-JP" altLang="en-US" sz="1300" b="0" i="0" u="none" strike="noStrike" kern="1200" cap="none" spc="0" normalizeH="0" baseline="0" noProof="0" smtClean="0">
                <a:ln>
                  <a:noFill/>
                </a:ln>
                <a:solidFill>
                  <a:prstClr val="black">
                    <a:tint val="75000"/>
                  </a:prstClr>
                </a:solidFill>
                <a:effectLst/>
                <a:uLnTx/>
                <a:uFillTx/>
                <a:latin typeface="メイリオ" panose="020B0604030504040204" pitchFamily="50" charset="-128"/>
                <a:ea typeface="メイリオ" panose="020B0604030504040204" pitchFamily="50" charset="-128"/>
              </a:rPr>
              <a:pPr marL="0" marR="0" lvl="0" indent="0" algn="r" defTabSz="969126" rtl="0" eaLnBrk="1" fontAlgn="auto" latinLnBrk="0" hangingPunct="1">
                <a:lnSpc>
                  <a:spcPct val="100000"/>
                </a:lnSpc>
                <a:spcBef>
                  <a:spcPts val="0"/>
                </a:spcBef>
                <a:spcAft>
                  <a:spcPts val="0"/>
                </a:spcAft>
                <a:buClrTx/>
                <a:buSzTx/>
                <a:buFontTx/>
                <a:buNone/>
                <a:tabLst/>
                <a:defRPr/>
              </a:pPr>
              <a:t>3</a:t>
            </a:fld>
            <a:endParaRPr kumimoji="1" lang="ja-JP" altLang="en-US" sz="1300" b="0" i="0" u="none" strike="noStrike" kern="1200" cap="none" spc="0" normalizeH="0" baseline="0" noProof="0" dirty="0">
              <a:ln>
                <a:noFill/>
              </a:ln>
              <a:solidFill>
                <a:prstClr val="black">
                  <a:tint val="75000"/>
                </a:prstClr>
              </a:solidFill>
              <a:effectLst/>
              <a:uLnTx/>
              <a:uFillTx/>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439912" y="648122"/>
            <a:ext cx="7344816" cy="523220"/>
          </a:xfrm>
          <a:prstGeom prst="rect">
            <a:avLst/>
          </a:prstGeom>
          <a:noFill/>
        </p:spPr>
        <p:txBody>
          <a:bodyPr wrap="square" rtlCol="0">
            <a:spAutoFit/>
          </a:bodyPr>
          <a:lstStyle/>
          <a:p>
            <a:pPr marL="0" marR="0" lvl="0" indent="0" algn="ctr" defTabSz="969126"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事業区分３の評価指標（例）</a:t>
            </a:r>
          </a:p>
        </p:txBody>
      </p:sp>
      <p:graphicFrame>
        <p:nvGraphicFramePr>
          <p:cNvPr id="2" name="表 1"/>
          <p:cNvGraphicFramePr>
            <a:graphicFrameLocks noGrp="1"/>
          </p:cNvGraphicFramePr>
          <p:nvPr/>
        </p:nvGraphicFramePr>
        <p:xfrm>
          <a:off x="503808" y="1191035"/>
          <a:ext cx="8999984" cy="5910050"/>
        </p:xfrm>
        <a:graphic>
          <a:graphicData uri="http://schemas.openxmlformats.org/drawingml/2006/table">
            <a:tbl>
              <a:tblPr/>
              <a:tblGrid>
                <a:gridCol w="288032">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2514626">
                  <a:extLst>
                    <a:ext uri="{9D8B030D-6E8A-4147-A177-3AD203B41FA5}">
                      <a16:colId xmlns:a16="http://schemas.microsoft.com/office/drawing/2014/main" val="20002"/>
                    </a:ext>
                  </a:extLst>
                </a:gridCol>
                <a:gridCol w="2378583">
                  <a:extLst>
                    <a:ext uri="{9D8B030D-6E8A-4147-A177-3AD203B41FA5}">
                      <a16:colId xmlns:a16="http://schemas.microsoft.com/office/drawing/2014/main" val="20003"/>
                    </a:ext>
                  </a:extLst>
                </a:gridCol>
                <a:gridCol w="2378583">
                  <a:extLst>
                    <a:ext uri="{9D8B030D-6E8A-4147-A177-3AD203B41FA5}">
                      <a16:colId xmlns:a16="http://schemas.microsoft.com/office/drawing/2014/main" val="20004"/>
                    </a:ext>
                  </a:extLst>
                </a:gridCol>
              </a:tblGrid>
              <a:tr h="172263">
                <a:tc rowSpan="2">
                  <a:txBody>
                    <a:bodyPr/>
                    <a:lstStyle/>
                    <a:p>
                      <a:pPr algn="l" fontAlgn="ctr"/>
                      <a:r>
                        <a:rPr lang="ja-JP" altLang="en-US" sz="1000" b="0" i="0" u="none" strike="noStrike" dirty="0">
                          <a:solidFill>
                            <a:schemeClr val="tx1"/>
                          </a:solidFill>
                          <a:effectLst/>
                          <a:latin typeface="ＭＳ Ｐ明朝"/>
                        </a:rPr>
                        <a:t>　</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1000" b="0" i="0" u="none" strike="noStrike" dirty="0">
                          <a:solidFill>
                            <a:schemeClr val="tx1"/>
                          </a:solidFill>
                          <a:effectLst/>
                          <a:latin typeface="ＭＳ Ｐ明朝"/>
                        </a:rPr>
                        <a:t>事業の種類</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1000" b="0" i="0" u="none" strike="noStrike" dirty="0">
                          <a:solidFill>
                            <a:schemeClr val="tx1"/>
                          </a:solidFill>
                          <a:effectLst/>
                          <a:latin typeface="ＭＳ Ｐ明朝"/>
                        </a:rPr>
                        <a:t>事業内容・事業例</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1000" b="0" i="0" u="none" strike="noStrike" dirty="0">
                          <a:solidFill>
                            <a:schemeClr val="tx1"/>
                          </a:solidFill>
                          <a:effectLst/>
                          <a:latin typeface="ＭＳ Ｐ明朝"/>
                        </a:rPr>
                        <a:t>指標例</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kumimoji="1" lang="ja-JP" altLang="en-US"/>
                    </a:p>
                  </a:txBody>
                  <a:tcPr/>
                </a:tc>
                <a:extLst>
                  <a:ext uri="{0D108BD9-81ED-4DB2-BD59-A6C34878D82A}">
                    <a16:rowId xmlns:a16="http://schemas.microsoft.com/office/drawing/2014/main" val="10000"/>
                  </a:ext>
                </a:extLst>
              </a:tr>
              <a:tr h="1722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chemeClr val="tx1"/>
                          </a:solidFill>
                          <a:effectLst/>
                          <a:latin typeface="ＭＳ Ｐ明朝"/>
                        </a:rPr>
                        <a:t>アウトプット指標</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1000" b="0" i="0" u="none" strike="noStrike" dirty="0">
                          <a:solidFill>
                            <a:schemeClr val="tx1"/>
                          </a:solidFill>
                          <a:effectLst/>
                          <a:latin typeface="ＭＳ Ｐ明朝"/>
                        </a:rPr>
                        <a:t>アウトカム指標</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10001"/>
                  </a:ext>
                </a:extLst>
              </a:tr>
              <a:tr h="375553">
                <a:tc>
                  <a:txBody>
                    <a:bodyPr/>
                    <a:lstStyle/>
                    <a:p>
                      <a:pPr algn="ctr" fontAlgn="ctr"/>
                      <a:r>
                        <a:rPr lang="en-US" altLang="ja-JP" sz="800" b="0" i="0" u="none" strike="noStrike" dirty="0">
                          <a:solidFill>
                            <a:schemeClr val="tx1"/>
                          </a:solidFill>
                          <a:effectLst/>
                          <a:latin typeface="ＭＳ Ｐ明朝"/>
                        </a:rPr>
                        <a:t>1</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地域密着型サービス等整備助成事業</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地域密着型サービスための施設等の整備を行う事業</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ＭＳ Ｐ明朝"/>
                        </a:rPr>
                        <a:t>1</a:t>
                      </a:r>
                      <a:r>
                        <a:rPr lang="en-US" altLang="ja-JP" sz="800" b="0" i="0" u="none" strike="noStrike" baseline="0" dirty="0">
                          <a:solidFill>
                            <a:schemeClr val="tx1"/>
                          </a:solidFill>
                          <a:effectLst/>
                          <a:latin typeface="ＭＳ Ｐ明朝"/>
                        </a:rPr>
                        <a:t> </a:t>
                      </a:r>
                      <a:r>
                        <a:rPr lang="ja-JP" altLang="en-US" sz="800" b="0" i="0" u="none" strike="noStrike" dirty="0">
                          <a:solidFill>
                            <a:schemeClr val="tx1"/>
                          </a:solidFill>
                          <a:effectLst/>
                          <a:latin typeface="ＭＳ Ｐ明朝"/>
                        </a:rPr>
                        <a:t>事業を活用して新たに整備される施設等の定員数及び施設・事業所数</a:t>
                      </a:r>
                      <a:endParaRPr lang="en-US" altLang="ja-JP" sz="800" b="0" i="0" u="none" strike="noStrike"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小規模多機能型居宅介護事業所及び看護小規模多機能型居宅介護事業所にあっては、宿泊定員数</a:t>
                      </a:r>
                      <a:endParaRPr lang="en-US" altLang="ja-JP" sz="800" b="0" i="0" u="none" strike="noStrike"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定員の概念がない定期巡回・随時対応型訪問介護看護事業所等は、定員数は不要</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l" fontAlgn="ctr"/>
                      <a:r>
                        <a:rPr lang="en-US" altLang="ja-JP" sz="800" b="0" i="0" u="none" strike="noStrike" dirty="0">
                          <a:solidFill>
                            <a:schemeClr val="tx1"/>
                          </a:solidFill>
                          <a:effectLst/>
                          <a:latin typeface="ＭＳ Ｐ明朝"/>
                        </a:rPr>
                        <a:t>1</a:t>
                      </a:r>
                      <a:r>
                        <a:rPr lang="en-US" altLang="ja-JP" sz="800" b="0" i="0" u="none" strike="noStrike" baseline="0" dirty="0">
                          <a:solidFill>
                            <a:schemeClr val="tx1"/>
                          </a:solidFill>
                          <a:effectLst/>
                          <a:latin typeface="ＭＳ Ｐ明朝"/>
                        </a:rPr>
                        <a:t> </a:t>
                      </a:r>
                      <a:r>
                        <a:rPr lang="ja-JP" altLang="en-US" sz="800" b="0" i="0" u="none" strike="noStrike" dirty="0">
                          <a:solidFill>
                            <a:schemeClr val="tx1"/>
                          </a:solidFill>
                          <a:effectLst/>
                          <a:latin typeface="ＭＳ Ｐ明朝"/>
                        </a:rPr>
                        <a:t>地域密着型介護老人福祉施設及び介護保険施設の定員数（実数または</a:t>
                      </a:r>
                      <a:r>
                        <a:rPr lang="en-US" altLang="ja-JP" sz="800" b="0" i="0" u="none" strike="noStrike" dirty="0">
                          <a:solidFill>
                            <a:schemeClr val="tx1"/>
                          </a:solidFill>
                          <a:effectLst/>
                          <a:latin typeface="ＭＳ Ｐ明朝"/>
                        </a:rPr>
                        <a:t>65</a:t>
                      </a:r>
                      <a:r>
                        <a:rPr lang="ja-JP" altLang="en-US" sz="800" b="0" i="0" u="none" strike="noStrike" dirty="0">
                          <a:solidFill>
                            <a:schemeClr val="tx1"/>
                          </a:solidFill>
                          <a:effectLst/>
                          <a:latin typeface="ＭＳ Ｐ明朝"/>
                        </a:rPr>
                        <a:t>歳以上人口</a:t>
                      </a:r>
                      <a:r>
                        <a:rPr lang="en-US" altLang="ja-JP" sz="800" b="0" i="0" u="none" strike="noStrike" dirty="0">
                          <a:solidFill>
                            <a:schemeClr val="tx1"/>
                          </a:solidFill>
                          <a:effectLst/>
                          <a:latin typeface="ＭＳ Ｐ明朝"/>
                        </a:rPr>
                        <a:t>10</a:t>
                      </a:r>
                      <a:r>
                        <a:rPr lang="ja-JP" altLang="en-US" sz="800" b="0" i="0" u="none" strike="noStrike" dirty="0">
                          <a:solidFill>
                            <a:schemeClr val="tx1"/>
                          </a:solidFill>
                          <a:effectLst/>
                          <a:latin typeface="ＭＳ Ｐ明朝"/>
                        </a:rPr>
                        <a:t>万人あたり、施設の種類別）</a:t>
                      </a:r>
                      <a:endParaRPr lang="en-US" altLang="ja-JP" sz="800" b="0" i="0" u="none" strike="noStrike" dirty="0">
                        <a:solidFill>
                          <a:schemeClr val="tx1"/>
                        </a:solidFill>
                        <a:effectLst/>
                        <a:latin typeface="ＭＳ Ｐ明朝"/>
                      </a:endParaRPr>
                    </a:p>
                    <a:p>
                      <a:pPr algn="l" fontAlgn="ct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介護サービス施設・事業所調査</a:t>
                      </a:r>
                      <a:r>
                        <a:rPr lang="en-US" altLang="ja-JP" sz="800" b="0" i="0" u="none" strike="noStrike" dirty="0">
                          <a:solidFill>
                            <a:schemeClr val="tx1"/>
                          </a:solidFill>
                          <a:effectLst/>
                          <a:latin typeface="ＭＳ Ｐ明朝"/>
                        </a:rPr>
                        <a:t>】</a:t>
                      </a:r>
                    </a:p>
                    <a:p>
                      <a:pPr marL="0" marR="0" lvl="0" indent="0" algn="l" defTabSz="969293" rtl="0" eaLnBrk="1" fontAlgn="ctr" latinLnBrk="0" hangingPunct="1">
                        <a:lnSpc>
                          <a:spcPct val="100000"/>
                        </a:lnSpc>
                        <a:spcBef>
                          <a:spcPts val="0"/>
                        </a:spcBef>
                        <a:spcAft>
                          <a:spcPts val="0"/>
                        </a:spcAft>
                        <a:buClrTx/>
                        <a:buSzTx/>
                        <a:buFontTx/>
                        <a:buNone/>
                        <a:tabLst/>
                        <a:defRPr/>
                      </a:pPr>
                      <a:br>
                        <a:rPr lang="en-US" altLang="ja-JP" sz="800" b="0" i="0" u="none" strike="noStrike" dirty="0">
                          <a:solidFill>
                            <a:schemeClr val="tx1"/>
                          </a:solidFill>
                          <a:effectLst/>
                          <a:latin typeface="ＭＳ Ｐ明朝"/>
                        </a:rPr>
                      </a:br>
                      <a:r>
                        <a:rPr lang="en-US" altLang="ja-JP" sz="800" b="0" i="0" u="none" strike="noStrike" dirty="0">
                          <a:solidFill>
                            <a:schemeClr val="tx1"/>
                          </a:solidFill>
                          <a:effectLst/>
                          <a:latin typeface="ＭＳ Ｐ明朝"/>
                        </a:rPr>
                        <a:t>2</a:t>
                      </a:r>
                      <a:r>
                        <a:rPr lang="en-US" altLang="ja-JP" sz="800" b="0" i="0" u="none" strike="noStrike" baseline="0" dirty="0">
                          <a:solidFill>
                            <a:schemeClr val="tx1"/>
                          </a:solidFill>
                          <a:effectLst/>
                          <a:latin typeface="ＭＳ Ｐ明朝"/>
                        </a:rPr>
                        <a:t> </a:t>
                      </a:r>
                      <a:r>
                        <a:rPr lang="ja-JP" altLang="en-US" sz="800" b="0" i="0" u="none" strike="noStrike" dirty="0">
                          <a:solidFill>
                            <a:schemeClr val="tx1"/>
                          </a:solidFill>
                          <a:effectLst/>
                          <a:latin typeface="ＭＳ Ｐ明朝"/>
                        </a:rPr>
                        <a:t>地域密着型（介護予防）サービスの事業所数（実数または</a:t>
                      </a:r>
                      <a:r>
                        <a:rPr lang="en-US" altLang="ja-JP" sz="800" b="0" i="0" u="none" strike="noStrike" dirty="0">
                          <a:solidFill>
                            <a:schemeClr val="tx1"/>
                          </a:solidFill>
                          <a:effectLst/>
                          <a:latin typeface="ＭＳ Ｐ明朝"/>
                        </a:rPr>
                        <a:t>65</a:t>
                      </a:r>
                      <a:r>
                        <a:rPr lang="ja-JP" altLang="en-US" sz="800" b="0" i="0" u="none" strike="noStrike" dirty="0">
                          <a:solidFill>
                            <a:schemeClr val="tx1"/>
                          </a:solidFill>
                          <a:effectLst/>
                          <a:latin typeface="ＭＳ Ｐ明朝"/>
                        </a:rPr>
                        <a:t>歳以上人口</a:t>
                      </a:r>
                      <a:r>
                        <a:rPr lang="en-US" altLang="ja-JP" sz="800" b="0" i="0" u="none" strike="noStrike" dirty="0">
                          <a:solidFill>
                            <a:schemeClr val="tx1"/>
                          </a:solidFill>
                          <a:effectLst/>
                          <a:latin typeface="ＭＳ Ｐ明朝"/>
                        </a:rPr>
                        <a:t>10</a:t>
                      </a:r>
                      <a:r>
                        <a:rPr lang="ja-JP" altLang="en-US" sz="800" b="0" i="0" u="none" strike="noStrike" dirty="0">
                          <a:solidFill>
                            <a:schemeClr val="tx1"/>
                          </a:solidFill>
                          <a:effectLst/>
                          <a:latin typeface="ＭＳ Ｐ明朝"/>
                        </a:rPr>
                        <a:t>万人あたり、施設の種類別）</a:t>
                      </a:r>
                      <a:endParaRPr lang="en-US" altLang="ja-JP" sz="800" b="0" i="0" u="none" strike="noStrike" dirty="0">
                        <a:solidFill>
                          <a:schemeClr val="tx1"/>
                        </a:solidFill>
                        <a:effectLst/>
                        <a:latin typeface="ＭＳ Ｐ明朝"/>
                      </a:endParaRPr>
                    </a:p>
                    <a:p>
                      <a:pPr algn="l" fontAlgn="ct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介護サービス施設・事業所調査</a:t>
                      </a:r>
                      <a:r>
                        <a:rPr lang="en-US" altLang="ja-JP" sz="800" b="0" i="0" u="none" strike="noStrike" dirty="0">
                          <a:solidFill>
                            <a:schemeClr val="tx1"/>
                          </a:solidFill>
                          <a:effectLst/>
                          <a:latin typeface="ＭＳ Ｐ明朝"/>
                        </a:rPr>
                        <a:t>】</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76064">
                <a:tc>
                  <a:txBody>
                    <a:bodyPr/>
                    <a:lstStyle/>
                    <a:p>
                      <a:pPr algn="ctr" fontAlgn="ctr"/>
                      <a:r>
                        <a:rPr lang="en-US" altLang="ja-JP" sz="800" b="0" i="0" u="none" strike="noStrike" dirty="0">
                          <a:solidFill>
                            <a:schemeClr val="tx1"/>
                          </a:solidFill>
                          <a:effectLst/>
                          <a:latin typeface="ＭＳ Ｐ明朝"/>
                        </a:rPr>
                        <a:t>2</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介護施設等の施設開設準備経費等支援事業</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介護施設等の開設時や介護療養型医療施設から介護老人保健施設等への転換の際に必要な初度経費を支援する事業</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ctr"/>
                      <a:endParaRPr lang="ja-JP" altLang="en-US" sz="800" b="0" i="0" u="none" strike="noStrike" dirty="0">
                        <a:solidFill>
                          <a:srgbClr val="000000"/>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ctr"/>
                      <a:endParaRPr lang="en-US" altLang="ja-JP" sz="800" b="0" i="0" u="none" strike="noStrike" dirty="0">
                        <a:solidFill>
                          <a:srgbClr val="000000"/>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89994">
                <a:tc>
                  <a:txBody>
                    <a:bodyPr/>
                    <a:lstStyle/>
                    <a:p>
                      <a:pPr algn="ctr" fontAlgn="ctr"/>
                      <a:r>
                        <a:rPr lang="en-US" altLang="ja-JP" sz="800" b="0" i="0" u="none" strike="noStrike" dirty="0">
                          <a:solidFill>
                            <a:schemeClr val="tx1"/>
                          </a:solidFill>
                          <a:effectLst/>
                          <a:latin typeface="ＭＳ Ｐ明朝"/>
                        </a:rPr>
                        <a:t>3</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定期借地権設定のための一時金の支援事業</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特別養護老人ホーム等の用地確保のための定期借地権設定に際して土地所有者に支払われた一時金を支援する事業</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ctr"/>
                      <a:endParaRPr lang="ja-JP" altLang="en-US" sz="800" b="0" i="0" u="none" strike="noStrike" dirty="0">
                        <a:solidFill>
                          <a:srgbClr val="000000"/>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l" fontAlgn="ctr"/>
                      <a:endParaRPr lang="en-US" altLang="ja-JP" sz="800" b="0" i="0" u="none" strike="noStrike" dirty="0">
                        <a:solidFill>
                          <a:srgbClr val="000000"/>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55769">
                <a:tc>
                  <a:txBody>
                    <a:bodyPr/>
                    <a:lstStyle/>
                    <a:p>
                      <a:pPr algn="ctr" fontAlgn="ctr"/>
                      <a:r>
                        <a:rPr lang="en-US" altLang="ja-JP" sz="800" b="0" i="0" u="none" strike="noStrike" dirty="0">
                          <a:solidFill>
                            <a:schemeClr val="tx1"/>
                          </a:solidFill>
                          <a:effectLst/>
                          <a:latin typeface="ＭＳ Ｐ明朝"/>
                        </a:rPr>
                        <a:t>4</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既存の特別養護老人ホーム等のユニット化改修等支援事業</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特別養護老人ホーム等のユニット化または多床室のプライバシー保護のための改修支援、介護療養型医療施設転換整備を支援する事業</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baseline="0" dirty="0">
                          <a:solidFill>
                            <a:schemeClr val="tx1"/>
                          </a:solidFill>
                          <a:effectLst/>
                          <a:latin typeface="ＭＳ Ｐ明朝"/>
                        </a:rPr>
                        <a:t>1 </a:t>
                      </a:r>
                      <a:r>
                        <a:rPr lang="ja-JP" altLang="en-US" sz="800" b="0" i="0" u="none" strike="noStrike" dirty="0">
                          <a:solidFill>
                            <a:schemeClr val="tx1"/>
                          </a:solidFill>
                          <a:effectLst/>
                          <a:latin typeface="ＭＳ Ｐ明朝"/>
                        </a:rPr>
                        <a:t>事業を活用して新たに整備されるユニット型施設の定員数及び施設数</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800" b="0" i="0" u="none" strike="noStrike" baseline="0" dirty="0">
                          <a:solidFill>
                            <a:schemeClr val="tx1"/>
                          </a:solidFill>
                          <a:effectLst/>
                          <a:latin typeface="ＭＳ Ｐ明朝"/>
                        </a:rPr>
                        <a:t>1 </a:t>
                      </a:r>
                      <a:r>
                        <a:rPr lang="ja-JP" altLang="en-US" sz="800" b="0" i="0" u="none" strike="noStrike" dirty="0">
                          <a:solidFill>
                            <a:schemeClr val="tx1"/>
                          </a:solidFill>
                          <a:effectLst/>
                          <a:latin typeface="ＭＳ Ｐ明朝"/>
                        </a:rPr>
                        <a:t>地域密着型介護老人福祉施設及び介護保険施設のユニット化率（施設の種類別）</a:t>
                      </a:r>
                      <a:endParaRPr lang="en-US" altLang="ja-JP" sz="800" b="0" i="0" u="none" strike="noStrike" dirty="0">
                        <a:solidFill>
                          <a:schemeClr val="tx1"/>
                        </a:solidFill>
                        <a:effectLst/>
                        <a:latin typeface="ＭＳ Ｐ明朝"/>
                      </a:endParaRPr>
                    </a:p>
                    <a:p>
                      <a:pPr algn="l" fontAlgn="ct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介護サービス施設・事業所調査</a:t>
                      </a:r>
                      <a:r>
                        <a:rPr lang="en-US" altLang="ja-JP" sz="800" b="0" i="0" u="none" strike="noStrike" dirty="0">
                          <a:solidFill>
                            <a:schemeClr val="tx1"/>
                          </a:solidFill>
                          <a:effectLst/>
                          <a:latin typeface="ＭＳ Ｐ明朝"/>
                        </a:rPr>
                        <a:t>】</a:t>
                      </a:r>
                    </a:p>
                    <a:p>
                      <a:pPr algn="l" fontAlgn="ctr"/>
                      <a:endParaRPr lang="en-US" altLang="ja-JP" sz="800" b="0" i="0" u="none" strike="noStrike" dirty="0">
                        <a:solidFill>
                          <a:schemeClr val="tx1"/>
                        </a:solidFill>
                        <a:effectLst/>
                        <a:latin typeface="ＭＳ Ｐ明朝"/>
                      </a:endParaRPr>
                    </a:p>
                    <a:p>
                      <a:pPr algn="l" fontAlgn="ct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ユニット化率＝「ユニット有り」施設</a:t>
                      </a: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施設総数（施設数ベースではなく、定員数ベースがより望ましい）</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923682">
                <a:tc>
                  <a:txBody>
                    <a:bodyPr/>
                    <a:lstStyle/>
                    <a:p>
                      <a:pPr algn="ctr" fontAlgn="ctr"/>
                      <a:r>
                        <a:rPr lang="en-US" altLang="ja-JP" sz="800" b="0" i="0" u="none" strike="noStrike" dirty="0">
                          <a:solidFill>
                            <a:schemeClr val="tx1"/>
                          </a:solidFill>
                          <a:effectLst/>
                          <a:latin typeface="ＭＳ Ｐ明朝"/>
                        </a:rPr>
                        <a:t>5</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民有地マッチング事業</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施設整備候補地（民有地）の積極的な掘り起こしのため、地域の不動産事業者等を含めた協議会の設置等を支援する事業</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ＭＳ Ｐ明朝"/>
                        </a:rPr>
                        <a:t>1</a:t>
                      </a:r>
                      <a:r>
                        <a:rPr lang="en-US" altLang="ja-JP" sz="800" b="0" i="0" u="none" strike="noStrike" baseline="0" dirty="0">
                          <a:solidFill>
                            <a:schemeClr val="tx1"/>
                          </a:solidFill>
                          <a:effectLst/>
                          <a:latin typeface="ＭＳ Ｐ明朝"/>
                        </a:rPr>
                        <a:t> </a:t>
                      </a:r>
                      <a:r>
                        <a:rPr lang="ja-JP" altLang="en-US" sz="800" b="0" i="0" u="none" strike="noStrike" dirty="0">
                          <a:solidFill>
                            <a:schemeClr val="tx1"/>
                          </a:solidFill>
                          <a:effectLst/>
                          <a:latin typeface="ＭＳ Ｐ明朝"/>
                        </a:rPr>
                        <a:t>事業を活用して新たに整備される施設等の定員数及び施設・事業所数</a:t>
                      </a:r>
                      <a:endParaRPr lang="en-US" altLang="ja-JP" sz="800" b="0" i="0" u="none" strike="noStrike"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小規模多機能型居宅介護事業所及び看護小規模多機能型居宅介護事業所にあっては、宿泊定員数</a:t>
                      </a:r>
                      <a:endParaRPr lang="en-US" altLang="ja-JP" sz="800" b="0" i="0" u="none" strike="noStrike"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定員の概念がない定期巡回・随時対応型訪問介護看護事業所等は、定員数は不要</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800" b="0" i="0" u="none" strike="noStrike" dirty="0">
                          <a:solidFill>
                            <a:schemeClr val="tx1"/>
                          </a:solidFill>
                          <a:effectLst/>
                          <a:latin typeface="ＭＳ Ｐ明朝"/>
                        </a:rPr>
                        <a:t>1</a:t>
                      </a:r>
                      <a:r>
                        <a:rPr lang="en-US" altLang="ja-JP" sz="800" b="0" i="0" u="none" strike="noStrike" baseline="0" dirty="0">
                          <a:solidFill>
                            <a:schemeClr val="tx1"/>
                          </a:solidFill>
                          <a:effectLst/>
                          <a:latin typeface="ＭＳ Ｐ明朝"/>
                        </a:rPr>
                        <a:t> </a:t>
                      </a:r>
                      <a:r>
                        <a:rPr lang="ja-JP" altLang="en-US" sz="800" b="0" i="0" u="none" strike="noStrike" dirty="0">
                          <a:solidFill>
                            <a:schemeClr val="tx1"/>
                          </a:solidFill>
                          <a:effectLst/>
                          <a:latin typeface="ＭＳ Ｐ明朝"/>
                        </a:rPr>
                        <a:t>地域密着型介護老人福祉施設及び介護保険施設の定員数（実数または</a:t>
                      </a:r>
                      <a:r>
                        <a:rPr lang="en-US" altLang="ja-JP" sz="800" b="0" i="0" u="none" strike="noStrike" dirty="0">
                          <a:solidFill>
                            <a:schemeClr val="tx1"/>
                          </a:solidFill>
                          <a:effectLst/>
                          <a:latin typeface="ＭＳ Ｐ明朝"/>
                        </a:rPr>
                        <a:t>65</a:t>
                      </a:r>
                      <a:r>
                        <a:rPr lang="ja-JP" altLang="en-US" sz="800" b="0" i="0" u="none" strike="noStrike" dirty="0">
                          <a:solidFill>
                            <a:schemeClr val="tx1"/>
                          </a:solidFill>
                          <a:effectLst/>
                          <a:latin typeface="ＭＳ Ｐ明朝"/>
                        </a:rPr>
                        <a:t>歳以上人口</a:t>
                      </a:r>
                      <a:r>
                        <a:rPr lang="en-US" altLang="ja-JP" sz="800" b="0" i="0" u="none" strike="noStrike" dirty="0">
                          <a:solidFill>
                            <a:schemeClr val="tx1"/>
                          </a:solidFill>
                          <a:effectLst/>
                          <a:latin typeface="ＭＳ Ｐ明朝"/>
                        </a:rPr>
                        <a:t>10</a:t>
                      </a:r>
                      <a:r>
                        <a:rPr lang="ja-JP" altLang="en-US" sz="800" b="0" i="0" u="none" strike="noStrike" dirty="0">
                          <a:solidFill>
                            <a:schemeClr val="tx1"/>
                          </a:solidFill>
                          <a:effectLst/>
                          <a:latin typeface="ＭＳ Ｐ明朝"/>
                        </a:rPr>
                        <a:t>万人あたり、施設の種類別）</a:t>
                      </a:r>
                      <a:endParaRPr lang="en-US" altLang="ja-JP" sz="800" b="0" i="0" u="none" strike="noStrike" dirty="0">
                        <a:solidFill>
                          <a:schemeClr val="tx1"/>
                        </a:solidFill>
                        <a:effectLst/>
                        <a:latin typeface="ＭＳ Ｐ明朝"/>
                      </a:endParaRPr>
                    </a:p>
                    <a:p>
                      <a:pPr algn="l" fontAlgn="ct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介護サービス施設・事業所調査</a:t>
                      </a:r>
                      <a:r>
                        <a:rPr lang="en-US" altLang="ja-JP" sz="800" b="0" i="0" u="none" strike="noStrike" dirty="0">
                          <a:solidFill>
                            <a:schemeClr val="tx1"/>
                          </a:solidFill>
                          <a:effectLst/>
                          <a:latin typeface="ＭＳ Ｐ明朝"/>
                        </a:rPr>
                        <a:t>】</a:t>
                      </a:r>
                    </a:p>
                    <a:p>
                      <a:pPr marL="0" marR="0" lvl="0" indent="0" algn="l" defTabSz="969293" rtl="0" eaLnBrk="1" fontAlgn="ctr" latinLnBrk="0" hangingPunct="1">
                        <a:lnSpc>
                          <a:spcPct val="100000"/>
                        </a:lnSpc>
                        <a:spcBef>
                          <a:spcPts val="0"/>
                        </a:spcBef>
                        <a:spcAft>
                          <a:spcPts val="0"/>
                        </a:spcAft>
                        <a:buClrTx/>
                        <a:buSzTx/>
                        <a:buFontTx/>
                        <a:buNone/>
                        <a:tabLst/>
                        <a:defRPr/>
                      </a:pPr>
                      <a:br>
                        <a:rPr lang="en-US" altLang="ja-JP" sz="800" b="0" i="0" u="none" strike="noStrike" dirty="0">
                          <a:solidFill>
                            <a:schemeClr val="tx1"/>
                          </a:solidFill>
                          <a:effectLst/>
                          <a:latin typeface="ＭＳ Ｐ明朝"/>
                        </a:rPr>
                      </a:br>
                      <a:r>
                        <a:rPr lang="en-US" altLang="ja-JP" sz="800" b="0" i="0" u="none" strike="noStrike" dirty="0">
                          <a:solidFill>
                            <a:schemeClr val="tx1"/>
                          </a:solidFill>
                          <a:effectLst/>
                          <a:latin typeface="ＭＳ Ｐ明朝"/>
                        </a:rPr>
                        <a:t>2</a:t>
                      </a:r>
                      <a:r>
                        <a:rPr lang="en-US" altLang="ja-JP" sz="800" b="0" i="0" u="none" strike="noStrike" baseline="0" dirty="0">
                          <a:solidFill>
                            <a:schemeClr val="tx1"/>
                          </a:solidFill>
                          <a:effectLst/>
                          <a:latin typeface="ＭＳ Ｐ明朝"/>
                        </a:rPr>
                        <a:t> </a:t>
                      </a:r>
                      <a:r>
                        <a:rPr lang="ja-JP" altLang="en-US" sz="800" b="0" i="0" u="none" strike="noStrike" dirty="0">
                          <a:solidFill>
                            <a:schemeClr val="tx1"/>
                          </a:solidFill>
                          <a:effectLst/>
                          <a:latin typeface="ＭＳ Ｐ明朝"/>
                        </a:rPr>
                        <a:t>地域密着型（介護予防）サービスの事業所数（実数または</a:t>
                      </a:r>
                      <a:r>
                        <a:rPr lang="en-US" altLang="ja-JP" sz="800" b="0" i="0" u="none" strike="noStrike" dirty="0">
                          <a:solidFill>
                            <a:schemeClr val="tx1"/>
                          </a:solidFill>
                          <a:effectLst/>
                          <a:latin typeface="ＭＳ Ｐ明朝"/>
                        </a:rPr>
                        <a:t>65</a:t>
                      </a:r>
                      <a:r>
                        <a:rPr lang="ja-JP" altLang="en-US" sz="800" b="0" i="0" u="none" strike="noStrike" dirty="0">
                          <a:solidFill>
                            <a:schemeClr val="tx1"/>
                          </a:solidFill>
                          <a:effectLst/>
                          <a:latin typeface="ＭＳ Ｐ明朝"/>
                        </a:rPr>
                        <a:t>歳以上人口</a:t>
                      </a:r>
                      <a:r>
                        <a:rPr lang="en-US" altLang="ja-JP" sz="800" b="0" i="0" u="none" strike="noStrike" dirty="0">
                          <a:solidFill>
                            <a:schemeClr val="tx1"/>
                          </a:solidFill>
                          <a:effectLst/>
                          <a:latin typeface="ＭＳ Ｐ明朝"/>
                        </a:rPr>
                        <a:t>10</a:t>
                      </a:r>
                      <a:r>
                        <a:rPr lang="ja-JP" altLang="en-US" sz="800" b="0" i="0" u="none" strike="noStrike" dirty="0">
                          <a:solidFill>
                            <a:schemeClr val="tx1"/>
                          </a:solidFill>
                          <a:effectLst/>
                          <a:latin typeface="ＭＳ Ｐ明朝"/>
                        </a:rPr>
                        <a:t>万人あたり、施設の種類別）</a:t>
                      </a:r>
                      <a:endParaRPr lang="en-US" altLang="ja-JP" sz="800" b="0" i="0" u="none" strike="noStrike" dirty="0">
                        <a:solidFill>
                          <a:schemeClr val="tx1"/>
                        </a:solidFill>
                        <a:effectLst/>
                        <a:latin typeface="ＭＳ Ｐ明朝"/>
                      </a:endParaRPr>
                    </a:p>
                    <a:p>
                      <a:pPr algn="l" fontAlgn="ct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介護サービス施設・事業所調査</a:t>
                      </a:r>
                      <a:r>
                        <a:rPr lang="en-US" altLang="ja-JP" sz="800" b="0" i="0" u="none" strike="noStrike" dirty="0">
                          <a:solidFill>
                            <a:schemeClr val="tx1"/>
                          </a:solidFill>
                          <a:effectLst/>
                          <a:latin typeface="ＭＳ Ｐ明朝"/>
                        </a:rPr>
                        <a:t>】</a:t>
                      </a:r>
                    </a:p>
                    <a:p>
                      <a:pPr algn="l" fontAlgn="ct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5014410"/>
                  </a:ext>
                </a:extLst>
              </a:tr>
              <a:tr h="1225392">
                <a:tc>
                  <a:txBody>
                    <a:bodyPr/>
                    <a:lstStyle/>
                    <a:p>
                      <a:pPr algn="ctr" fontAlgn="ctr"/>
                      <a:r>
                        <a:rPr lang="en-US" altLang="ja-JP" sz="800" b="0" i="0" u="none" strike="noStrike" dirty="0">
                          <a:solidFill>
                            <a:schemeClr val="tx1"/>
                          </a:solidFill>
                          <a:effectLst/>
                          <a:latin typeface="ＭＳ Ｐ明朝"/>
                        </a:rPr>
                        <a:t>6</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介護施設等における新型コロナウイルス感染拡大防止対策支援事業</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介護施設等において、新型コロナウイルスの感染拡大を防止する観点から、介護施設等への簡易陰圧装置の設置、ゾーニング環境等の整備、多床室の個室化に係る費用を支援する事業</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baseline="0" dirty="0">
                          <a:solidFill>
                            <a:schemeClr val="tx1"/>
                          </a:solidFill>
                          <a:effectLst/>
                          <a:latin typeface="ＭＳ Ｐ明朝"/>
                        </a:rPr>
                        <a:t>1</a:t>
                      </a:r>
                      <a:r>
                        <a:rPr lang="ja-JP" altLang="en-US" sz="800" b="0" i="0" u="none" strike="noStrike" dirty="0">
                          <a:solidFill>
                            <a:schemeClr val="tx1"/>
                          </a:solidFill>
                          <a:effectLst/>
                          <a:latin typeface="ＭＳ Ｐ明朝"/>
                        </a:rPr>
                        <a:t>　簡易陰圧装置の設置施設・事業所数</a:t>
                      </a:r>
                      <a:endParaRPr lang="en-US" altLang="ja-JP" sz="800" b="0" i="0" u="none" strike="noStrike"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baseline="0" dirty="0">
                          <a:solidFill>
                            <a:schemeClr val="tx1"/>
                          </a:solidFill>
                          <a:effectLst/>
                          <a:latin typeface="ＭＳ Ｐ明朝"/>
                        </a:rPr>
                        <a:t>2</a:t>
                      </a:r>
                      <a:r>
                        <a:rPr lang="ja-JP" altLang="en-US" sz="800" b="0" i="0" u="none" strike="noStrike" baseline="0" dirty="0">
                          <a:solidFill>
                            <a:schemeClr val="tx1"/>
                          </a:solidFill>
                          <a:effectLst/>
                          <a:latin typeface="ＭＳ Ｐ明朝"/>
                        </a:rPr>
                        <a:t>　ゾーニング環境等の整備を行った施設・事業所数</a:t>
                      </a:r>
                      <a:endParaRPr lang="en-US" altLang="ja-JP" sz="800" b="0" i="0" u="none" strike="noStrike" baseline="0" dirty="0">
                        <a:solidFill>
                          <a:schemeClr val="tx1"/>
                        </a:solidFill>
                        <a:effectLst/>
                        <a:latin typeface="ＭＳ Ｐ明朝"/>
                      </a:endParaRPr>
                    </a:p>
                    <a:p>
                      <a:pPr marL="228600" marR="0" lvl="0" indent="-228600" algn="l" defTabSz="969293" rtl="0" eaLnBrk="1" fontAlgn="ctr" latinLnBrk="0" hangingPunct="1">
                        <a:lnSpc>
                          <a:spcPct val="100000"/>
                        </a:lnSpc>
                        <a:spcBef>
                          <a:spcPts val="0"/>
                        </a:spcBef>
                        <a:spcAft>
                          <a:spcPts val="0"/>
                        </a:spcAft>
                        <a:buClrTx/>
                        <a:buSzTx/>
                        <a:buFontTx/>
                        <a:buAutoNum type="arabicPlain" startAt="4"/>
                        <a:tabLst/>
                        <a:defRPr/>
                      </a:pPr>
                      <a:endParaRPr lang="en-US" altLang="ja-JP" sz="800" b="0" i="0" u="none" strike="noStrike" baseline="0"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baseline="0" dirty="0">
                          <a:solidFill>
                            <a:schemeClr val="tx1"/>
                          </a:solidFill>
                          <a:effectLst/>
                          <a:latin typeface="ＭＳ Ｐ明朝"/>
                        </a:rPr>
                        <a:t>3</a:t>
                      </a:r>
                      <a:r>
                        <a:rPr lang="ja-JP" altLang="en-US" sz="800" b="0" i="0" u="none" strike="noStrike" dirty="0">
                          <a:solidFill>
                            <a:schemeClr val="tx1"/>
                          </a:solidFill>
                          <a:effectLst/>
                          <a:latin typeface="ＭＳ Ｐ明朝"/>
                        </a:rPr>
                        <a:t>　多床室の個室化を行った定員数</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3940662152"/>
                  </a:ext>
                </a:extLst>
              </a:tr>
              <a:tr h="1052363">
                <a:tc>
                  <a:txBody>
                    <a:bodyPr/>
                    <a:lstStyle/>
                    <a:p>
                      <a:pPr algn="ctr" fontAlgn="ctr"/>
                      <a:r>
                        <a:rPr lang="en-US" altLang="ja-JP" sz="800" b="0" i="0" u="none" strike="noStrike" dirty="0">
                          <a:solidFill>
                            <a:schemeClr val="tx1"/>
                          </a:solidFill>
                          <a:effectLst/>
                          <a:latin typeface="ＭＳ Ｐ明朝"/>
                        </a:rPr>
                        <a:t>7</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ＭＳ Ｐ明朝"/>
                        </a:rPr>
                        <a:t>介護職員の宿舎施設整備事業</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800" u="none" kern="1200" dirty="0">
                          <a:solidFill>
                            <a:schemeClr val="tx1"/>
                          </a:solidFill>
                          <a:effectLst/>
                          <a:latin typeface="+mn-lt"/>
                          <a:ea typeface="+mn-ea"/>
                          <a:cs typeface="+mn-cs"/>
                        </a:rPr>
                        <a:t>介護人材（外国人を含む）を確保するため、介護施設等の事業者が当該介護施設に勤務する職員の宿舎を整備するための費用の一部を補助することにより、介護職員が働きやすい環境を整備する</a:t>
                      </a:r>
                      <a:r>
                        <a:rPr kumimoji="1" lang="ja-JP" altLang="en-US" sz="800" u="none" kern="1200" dirty="0">
                          <a:solidFill>
                            <a:schemeClr val="tx1"/>
                          </a:solidFill>
                          <a:effectLst/>
                          <a:latin typeface="+mn-lt"/>
                          <a:ea typeface="+mn-ea"/>
                          <a:cs typeface="+mn-cs"/>
                        </a:rPr>
                        <a:t>事業</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ＭＳ Ｐ明朝"/>
                        </a:rPr>
                        <a:t>1</a:t>
                      </a:r>
                      <a:r>
                        <a:rPr lang="ja-JP" altLang="en-US" sz="800" b="0" i="0" u="none" strike="noStrike" dirty="0">
                          <a:solidFill>
                            <a:schemeClr val="tx1"/>
                          </a:solidFill>
                          <a:effectLst/>
                          <a:latin typeface="ＭＳ Ｐ明朝"/>
                        </a:rPr>
                        <a:t>　整備宿舎数</a:t>
                      </a:r>
                      <a:endParaRPr lang="en-US" altLang="ja-JP" sz="800" b="0" i="0" u="none" strike="noStrike" dirty="0">
                        <a:solidFill>
                          <a:schemeClr val="tx1"/>
                        </a:solidFill>
                        <a:effectLst/>
                        <a:latin typeface="ＭＳ Ｐ明朝"/>
                      </a:endParaRP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800" b="0" i="0" u="none" strike="noStrike" dirty="0">
                          <a:solidFill>
                            <a:schemeClr val="tx1"/>
                          </a:solidFill>
                          <a:effectLst/>
                          <a:latin typeface="ＭＳ Ｐ明朝"/>
                        </a:rPr>
                        <a:t>1</a:t>
                      </a:r>
                      <a:r>
                        <a:rPr lang="ja-JP" altLang="en-US" sz="800" b="0" i="0" u="none" strike="noStrike" dirty="0">
                          <a:solidFill>
                            <a:schemeClr val="tx1"/>
                          </a:solidFill>
                          <a:effectLst/>
                          <a:latin typeface="ＭＳ Ｐ明朝"/>
                        </a:rPr>
                        <a:t>　介護サービス従事者数</a:t>
                      </a:r>
                      <a:endParaRPr lang="en-US" altLang="ja-JP" sz="800" b="0" i="0" u="none" strike="noStrike" dirty="0">
                        <a:solidFill>
                          <a:schemeClr val="tx1"/>
                        </a:solidFill>
                        <a:effectLst/>
                        <a:latin typeface="ＭＳ Ｐ明朝"/>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ＭＳ Ｐ明朝"/>
                        </a:rPr>
                        <a:t>【</a:t>
                      </a:r>
                      <a:r>
                        <a:rPr lang="ja-JP" altLang="en-US" sz="800" b="0" i="0" u="none" strike="noStrike" dirty="0">
                          <a:solidFill>
                            <a:schemeClr val="tx1"/>
                          </a:solidFill>
                          <a:effectLst/>
                          <a:latin typeface="ＭＳ Ｐ明朝"/>
                        </a:rPr>
                        <a:t>介護サービス施設・事業所調査</a:t>
                      </a:r>
                      <a:r>
                        <a:rPr lang="en-US" altLang="ja-JP" sz="800" b="0" i="0" u="none" strike="noStrike" dirty="0">
                          <a:solidFill>
                            <a:schemeClr val="tx1"/>
                          </a:solidFill>
                          <a:effectLst/>
                          <a:latin typeface="ＭＳ Ｐ明朝"/>
                        </a:rPr>
                        <a:t>】</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12700" cap="flat" cmpd="sng" algn="ctr">
                      <a:noFill/>
                      <a:prstDash val="solid"/>
                      <a:round/>
                      <a:headEnd type="none" w="med" len="med"/>
                      <a:tailEnd type="none" w="med" len="med"/>
                    </a:lnBlToTr>
                  </a:tcPr>
                </a:tc>
                <a:extLst>
                  <a:ext uri="{0D108BD9-81ED-4DB2-BD59-A6C34878D82A}">
                    <a16:rowId xmlns:a16="http://schemas.microsoft.com/office/drawing/2014/main" val="290354175"/>
                  </a:ext>
                </a:extLst>
              </a:tr>
            </a:tbl>
          </a:graphicData>
        </a:graphic>
      </p:graphicFrame>
    </p:spTree>
    <p:extLst>
      <p:ext uri="{BB962C8B-B14F-4D97-AF65-F5344CB8AC3E}">
        <p14:creationId xmlns:p14="http://schemas.microsoft.com/office/powerpoint/2010/main" val="52090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969126" rtl="0" eaLnBrk="1" fontAlgn="auto" latinLnBrk="0" hangingPunct="1">
              <a:lnSpc>
                <a:spcPct val="100000"/>
              </a:lnSpc>
              <a:spcBef>
                <a:spcPts val="0"/>
              </a:spcBef>
              <a:spcAft>
                <a:spcPts val="0"/>
              </a:spcAft>
              <a:buClrTx/>
              <a:buSzTx/>
              <a:buFontTx/>
              <a:buNone/>
              <a:tabLst/>
              <a:defRPr/>
            </a:pPr>
            <a:fld id="{4815234B-545C-4FEF-896B-BB7CC5D197AF}" type="slidenum">
              <a:rPr kumimoji="1" lang="ja-JP" altLang="en-US" sz="1300" b="0" i="0" u="none" strike="noStrike" kern="1200" cap="none" spc="0" normalizeH="0" baseline="0" noProof="0" smtClean="0">
                <a:ln>
                  <a:noFill/>
                </a:ln>
                <a:solidFill>
                  <a:prstClr val="black">
                    <a:tint val="75000"/>
                  </a:prstClr>
                </a:solidFill>
                <a:effectLst/>
                <a:uLnTx/>
                <a:uFillTx/>
                <a:latin typeface="メイリオ" panose="020B0604030504040204" pitchFamily="50" charset="-128"/>
                <a:ea typeface="メイリオ" panose="020B0604030504040204" pitchFamily="50" charset="-128"/>
              </a:rPr>
              <a:pPr marL="0" marR="0" lvl="0" indent="0" algn="r" defTabSz="969126"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dirty="0">
              <a:ln>
                <a:noFill/>
              </a:ln>
              <a:solidFill>
                <a:prstClr val="black">
                  <a:tint val="75000"/>
                </a:prstClr>
              </a:solidFill>
              <a:effectLst/>
              <a:uLnTx/>
              <a:uFillTx/>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439912" y="648122"/>
            <a:ext cx="7344816" cy="523220"/>
          </a:xfrm>
          <a:prstGeom prst="rect">
            <a:avLst/>
          </a:prstGeom>
          <a:noFill/>
        </p:spPr>
        <p:txBody>
          <a:bodyPr wrap="square" rtlCol="0">
            <a:spAutoFit/>
          </a:bodyPr>
          <a:lstStyle/>
          <a:p>
            <a:pPr marL="0" marR="0" lvl="0" indent="0" algn="ctr" defTabSz="969126"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事業区分４の評価指標（例）①</a:t>
            </a:r>
          </a:p>
        </p:txBody>
      </p:sp>
      <p:graphicFrame>
        <p:nvGraphicFramePr>
          <p:cNvPr id="3" name="表 2"/>
          <p:cNvGraphicFramePr>
            <a:graphicFrameLocks noGrp="1"/>
          </p:cNvGraphicFramePr>
          <p:nvPr/>
        </p:nvGraphicFramePr>
        <p:xfrm>
          <a:off x="863848" y="1440210"/>
          <a:ext cx="8712967" cy="4861433"/>
        </p:xfrm>
        <a:graphic>
          <a:graphicData uri="http://schemas.openxmlformats.org/drawingml/2006/table">
            <a:tbl>
              <a:tblPr/>
              <a:tblGrid>
                <a:gridCol w="1294232">
                  <a:extLst>
                    <a:ext uri="{9D8B030D-6E8A-4147-A177-3AD203B41FA5}">
                      <a16:colId xmlns:a16="http://schemas.microsoft.com/office/drawing/2014/main" val="20000"/>
                    </a:ext>
                  </a:extLst>
                </a:gridCol>
                <a:gridCol w="1266921">
                  <a:extLst>
                    <a:ext uri="{9D8B030D-6E8A-4147-A177-3AD203B41FA5}">
                      <a16:colId xmlns:a16="http://schemas.microsoft.com/office/drawing/2014/main" val="20001"/>
                    </a:ext>
                  </a:extLst>
                </a:gridCol>
                <a:gridCol w="1546356">
                  <a:extLst>
                    <a:ext uri="{9D8B030D-6E8A-4147-A177-3AD203B41FA5}">
                      <a16:colId xmlns:a16="http://schemas.microsoft.com/office/drawing/2014/main" val="20002"/>
                    </a:ext>
                  </a:extLst>
                </a:gridCol>
                <a:gridCol w="2302729">
                  <a:extLst>
                    <a:ext uri="{9D8B030D-6E8A-4147-A177-3AD203B41FA5}">
                      <a16:colId xmlns:a16="http://schemas.microsoft.com/office/drawing/2014/main" val="20003"/>
                    </a:ext>
                  </a:extLst>
                </a:gridCol>
                <a:gridCol w="2302729">
                  <a:extLst>
                    <a:ext uri="{9D8B030D-6E8A-4147-A177-3AD203B41FA5}">
                      <a16:colId xmlns:a16="http://schemas.microsoft.com/office/drawing/2014/main" val="20004"/>
                    </a:ext>
                  </a:extLst>
                </a:gridCol>
              </a:tblGrid>
              <a:tr h="88675">
                <a:tc rowSpan="2">
                  <a:txBody>
                    <a:bodyPr/>
                    <a:lstStyle/>
                    <a:p>
                      <a:pPr algn="l" fontAlgn="ctr"/>
                      <a:r>
                        <a:rPr lang="ja-JP" altLang="en-US" sz="500" b="0" i="0" u="none" strike="noStrike" dirty="0">
                          <a:solidFill>
                            <a:srgbClr val="000000"/>
                          </a:solidFill>
                          <a:effectLst/>
                          <a:latin typeface="ＭＳ Ｐ明朝"/>
                        </a:rPr>
                        <a:t>　</a:t>
                      </a:r>
                    </a:p>
                  </a:txBody>
                  <a:tcPr marL="4601" marR="4601" marT="460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500" b="0" i="0" u="none" strike="noStrike" dirty="0">
                          <a:solidFill>
                            <a:srgbClr val="000000"/>
                          </a:solidFill>
                          <a:effectLst/>
                          <a:latin typeface="ＭＳ Ｐ明朝"/>
                        </a:rPr>
                        <a:t>事業の種類</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500" b="0" i="0" u="none" strike="noStrike" dirty="0">
                          <a:solidFill>
                            <a:srgbClr val="000000"/>
                          </a:solidFill>
                          <a:effectLst/>
                          <a:latin typeface="ＭＳ Ｐ明朝"/>
                        </a:rPr>
                        <a:t>事業内容・事業例</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500" b="0" i="0" u="none" strike="noStrike" dirty="0">
                          <a:solidFill>
                            <a:srgbClr val="000000"/>
                          </a:solidFill>
                          <a:effectLst/>
                          <a:latin typeface="ＭＳ Ｐ明朝"/>
                        </a:rPr>
                        <a:t>指標例</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kumimoji="1" lang="ja-JP" altLang="en-US"/>
                    </a:p>
                  </a:txBody>
                  <a:tcPr/>
                </a:tc>
                <a:extLst>
                  <a:ext uri="{0D108BD9-81ED-4DB2-BD59-A6C34878D82A}">
                    <a16:rowId xmlns:a16="http://schemas.microsoft.com/office/drawing/2014/main" val="10000"/>
                  </a:ext>
                </a:extLst>
              </a:tr>
              <a:tr h="20368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500" b="0" i="0" u="none" strike="noStrike" dirty="0">
                          <a:solidFill>
                            <a:srgbClr val="000000"/>
                          </a:solidFill>
                          <a:effectLst/>
                          <a:latin typeface="ＭＳ Ｐ明朝"/>
                        </a:rPr>
                        <a:t>アウトプット指標</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500" b="0" i="0" u="none" strike="noStrike" dirty="0">
                          <a:solidFill>
                            <a:srgbClr val="000000"/>
                          </a:solidFill>
                          <a:effectLst/>
                          <a:latin typeface="ＭＳ Ｐ明朝"/>
                        </a:rPr>
                        <a:t>アウトカム指標</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10001"/>
                  </a:ext>
                </a:extLst>
              </a:tr>
              <a:tr h="1095578">
                <a:tc>
                  <a:txBody>
                    <a:bodyPr/>
                    <a:lstStyle/>
                    <a:p>
                      <a:pPr algn="ctr" fontAlgn="ctr"/>
                      <a:r>
                        <a:rPr lang="en-US" altLang="ja-JP" sz="800" b="0" i="0" u="none" strike="noStrike" dirty="0">
                          <a:solidFill>
                            <a:srgbClr val="000000"/>
                          </a:solidFill>
                          <a:effectLst/>
                          <a:latin typeface="+mj-ea"/>
                          <a:ea typeface="+mj-ea"/>
                        </a:rPr>
                        <a:t>1</a:t>
                      </a:r>
                    </a:p>
                  </a:txBody>
                  <a:tcPr marL="4601" marR="4601" marT="460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産科医等育成・確保支援事業</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産科医等の処遇改善を行う医療機関等への財政支援等</a:t>
                      </a:r>
                      <a:br>
                        <a:rPr lang="ja-JP" altLang="en-US" sz="800" b="0" i="0" u="none" strike="noStrike" dirty="0">
                          <a:solidFill>
                            <a:srgbClr val="000000"/>
                          </a:solidFill>
                          <a:effectLst/>
                          <a:latin typeface="+mj-ea"/>
                          <a:ea typeface="+mj-ea"/>
                        </a:rPr>
                      </a:br>
                      <a:r>
                        <a:rPr lang="ja-JP" altLang="en-US" sz="800" b="0" i="0" u="none" strike="noStrike" dirty="0">
                          <a:solidFill>
                            <a:srgbClr val="000000"/>
                          </a:solidFill>
                          <a:effectLst/>
                          <a:latin typeface="+mj-ea"/>
                          <a:ea typeface="+mj-ea"/>
                        </a:rPr>
                        <a:t>産科後期研修医等の処遇改善を行う医療機関への財政支援</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手当支給施設数</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手当支給者数</a:t>
                      </a:r>
                      <a:br>
                        <a:rPr lang="ja-JP" altLang="en-US" sz="800" b="0" i="0" u="none" strike="sngStrike" dirty="0">
                          <a:solidFill>
                            <a:schemeClr val="tx1"/>
                          </a:solidFill>
                          <a:effectLst/>
                          <a:latin typeface="+mj-ea"/>
                          <a:ea typeface="+mj-ea"/>
                        </a:rPr>
                      </a:br>
                      <a:endParaRPr lang="ja-JP" altLang="en-US" sz="800" b="0" i="0" u="none" strike="noStrike" dirty="0">
                        <a:solidFill>
                          <a:schemeClr val="tx1"/>
                        </a:solidFill>
                        <a:effectLst/>
                        <a:latin typeface="+mj-ea"/>
                        <a:ea typeface="+mj-ea"/>
                      </a:endParaRP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産科・産婦人科・婦人科医師数</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分娩を取扱う医師数</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手当支給施設の産科・産婦人科医師数</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76036">
                <a:tc>
                  <a:txBody>
                    <a:bodyPr/>
                    <a:lstStyle/>
                    <a:p>
                      <a:pPr algn="ctr" fontAlgn="ctr"/>
                      <a:r>
                        <a:rPr lang="en-US" altLang="ja-JP" sz="800" b="0" i="0" u="none" strike="noStrike" dirty="0">
                          <a:solidFill>
                            <a:srgbClr val="000000"/>
                          </a:solidFill>
                          <a:effectLst/>
                          <a:latin typeface="+mj-ea"/>
                          <a:ea typeface="+mj-ea"/>
                        </a:rPr>
                        <a:t>2</a:t>
                      </a:r>
                    </a:p>
                  </a:txBody>
                  <a:tcPr marL="4601" marR="4601" marT="460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新生児医療担当医確保支援事業</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新生児医療に携わる医師の処遇改善を行う医療機関等への財政支援等</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手当支給施設数</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手当支給者数</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ＮＩＣＵ専任医師数</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手当支給施設の新生児医療担当医師数</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76743">
                <a:tc>
                  <a:txBody>
                    <a:bodyPr/>
                    <a:lstStyle/>
                    <a:p>
                      <a:pPr algn="ctr" fontAlgn="ctr"/>
                      <a:r>
                        <a:rPr lang="en-US" altLang="ja-JP" sz="800" b="0" i="0" u="none" strike="noStrike" dirty="0">
                          <a:solidFill>
                            <a:srgbClr val="000000"/>
                          </a:solidFill>
                          <a:effectLst/>
                          <a:latin typeface="+mj-ea"/>
                          <a:ea typeface="+mj-ea"/>
                        </a:rPr>
                        <a:t>3</a:t>
                      </a:r>
                    </a:p>
                  </a:txBody>
                  <a:tcPr marL="4601" marR="4601" marT="460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dirty="0">
                          <a:solidFill>
                            <a:srgbClr val="000000"/>
                          </a:solidFill>
                          <a:effectLst/>
                          <a:latin typeface="+mj-ea"/>
                          <a:ea typeface="+mj-ea"/>
                        </a:rPr>
                        <a:t>新人看護職員研修事業</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新人看護職員研修を実施する医療機関への支援</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対象施設数</a:t>
                      </a:r>
                      <a:endParaRPr lang="en-US" altLang="ja-JP" sz="800" b="0" i="0" u="none" strike="noStrike" dirty="0">
                        <a:solidFill>
                          <a:schemeClr val="tx1"/>
                        </a:solidFill>
                        <a:effectLst/>
                        <a:latin typeface="+mj-ea"/>
                        <a:ea typeface="+mj-ea"/>
                      </a:endParaRPr>
                    </a:p>
                    <a:p>
                      <a:pPr algn="just" fontAlgn="ctr"/>
                      <a:endParaRPr lang="en-US" altLang="ja-JP" sz="800" b="0" i="0" u="none" strike="noStrike" dirty="0">
                        <a:solidFill>
                          <a:schemeClr val="tx1"/>
                        </a:solidFill>
                        <a:effectLst/>
                        <a:latin typeface="+mj-ea"/>
                        <a:ea typeface="+mj-ea"/>
                      </a:endParaRPr>
                    </a:p>
                    <a:p>
                      <a:pPr algn="just" fontAlgn="ctr"/>
                      <a:r>
                        <a:rPr lang="ja-JP" altLang="en-US" sz="800" b="0" i="0" u="none" strike="noStrike" dirty="0">
                          <a:solidFill>
                            <a:schemeClr val="tx1"/>
                          </a:solidFill>
                          <a:effectLst/>
                          <a:latin typeface="+mj-ea"/>
                          <a:ea typeface="+mj-ea"/>
                        </a:rPr>
                        <a:t>研修受講者数</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baseline="0" dirty="0">
                          <a:solidFill>
                            <a:schemeClr val="tx1"/>
                          </a:solidFill>
                          <a:effectLst/>
                          <a:latin typeface="+mj-ea"/>
                          <a:ea typeface="+mj-ea"/>
                        </a:rPr>
                        <a:t>新人看護職員研修実施施設数</a:t>
                      </a:r>
                      <a:endParaRPr lang="en-US" altLang="ja-JP" sz="800" b="0" i="0" u="none" strike="noStrike" baseline="0"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新人看護職員の離職率</a:t>
                      </a: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病院看護実態調査</a:t>
                      </a:r>
                      <a:r>
                        <a:rPr lang="en-US" altLang="ja-JP" sz="800" b="0" i="0" u="none" strike="noStrike" dirty="0">
                          <a:solidFill>
                            <a:schemeClr val="tx1"/>
                          </a:solidFill>
                          <a:effectLst/>
                          <a:latin typeface="+mj-ea"/>
                          <a:ea typeface="+mj-ea"/>
                        </a:rPr>
                        <a:t>】</a:t>
                      </a: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就業看護師数</a:t>
                      </a: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衛生行政報告例</a:t>
                      </a:r>
                      <a:r>
                        <a:rPr lang="en-US" altLang="ja-JP" sz="800" b="0" i="0" u="none" strike="noStrike" dirty="0">
                          <a:solidFill>
                            <a:schemeClr val="tx1"/>
                          </a:solidFill>
                          <a:effectLst/>
                          <a:latin typeface="+mj-ea"/>
                          <a:ea typeface="+mj-ea"/>
                        </a:rPr>
                        <a:t>】</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20715">
                <a:tc>
                  <a:txBody>
                    <a:bodyPr/>
                    <a:lstStyle/>
                    <a:p>
                      <a:pPr algn="ctr" fontAlgn="ctr"/>
                      <a:r>
                        <a:rPr lang="en-US" altLang="ja-JP" sz="800" b="0" i="0" u="none" strike="noStrike" dirty="0">
                          <a:solidFill>
                            <a:srgbClr val="000000"/>
                          </a:solidFill>
                          <a:effectLst/>
                          <a:latin typeface="+mj-ea"/>
                          <a:ea typeface="+mj-ea"/>
                        </a:rPr>
                        <a:t>4</a:t>
                      </a:r>
                    </a:p>
                  </a:txBody>
                  <a:tcPr marL="4601" marR="4601" marT="4601"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dirty="0">
                          <a:solidFill>
                            <a:srgbClr val="000000"/>
                          </a:solidFill>
                          <a:effectLst/>
                          <a:latin typeface="+mj-ea"/>
                          <a:ea typeface="+mj-ea"/>
                        </a:rPr>
                        <a:t>看護師等養成所運営等事業</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看護師等養成所における教育体制の充実</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ja-JP" altLang="en-US" sz="800" b="0" i="0" u="none" strike="noStrike" dirty="0">
                          <a:solidFill>
                            <a:schemeClr val="tx1"/>
                          </a:solidFill>
                          <a:effectLst/>
                          <a:latin typeface="+mj-ea"/>
                          <a:ea typeface="+mj-ea"/>
                        </a:rPr>
                        <a:t>対象施設数</a:t>
                      </a: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対象養成所の国家試験合格率</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対象養成所の卒業生の県内就業率</a:t>
                      </a:r>
                      <a:endParaRPr lang="en-US" altLang="ja-JP" sz="800" b="0" i="0" u="none" strike="noStrike" dirty="0">
                        <a:solidFill>
                          <a:schemeClr val="tx1"/>
                        </a:solidFill>
                        <a:effectLst/>
                        <a:latin typeface="+mj-ea"/>
                        <a:ea typeface="+mj-ea"/>
                      </a:endParaRPr>
                    </a:p>
                    <a:p>
                      <a:pPr algn="l" fontAlgn="ctr"/>
                      <a:endParaRPr lang="en-US" altLang="ja-JP" sz="800" b="0" i="0" u="none" strike="noStrike" dirty="0">
                        <a:solidFill>
                          <a:schemeClr val="tx1"/>
                        </a:solidFill>
                        <a:effectLst/>
                        <a:latin typeface="+mj-ea"/>
                        <a:ea typeface="+mj-ea"/>
                      </a:endParaRPr>
                    </a:p>
                    <a:p>
                      <a:pPr algn="l" fontAlgn="ctr"/>
                      <a:r>
                        <a:rPr lang="ja-JP" altLang="en-US" sz="800" b="0" i="0" u="none" strike="noStrike" dirty="0">
                          <a:solidFill>
                            <a:schemeClr val="tx1"/>
                          </a:solidFill>
                          <a:effectLst/>
                          <a:latin typeface="+mj-ea"/>
                          <a:ea typeface="+mj-ea"/>
                        </a:rPr>
                        <a:t>看護師等養成施設の１学年の定員に占める入学者の割合</a:t>
                      </a: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看護師等学校養成所入学状況及び卒業生就業状況調査</a:t>
                      </a:r>
                      <a:r>
                        <a:rPr lang="en-US" altLang="ja-JP" sz="800" b="0" i="0" u="none" strike="noStrike" dirty="0">
                          <a:solidFill>
                            <a:schemeClr val="tx1"/>
                          </a:solidFill>
                          <a:effectLst/>
                          <a:latin typeface="+mj-ea"/>
                          <a:ea typeface="+mj-ea"/>
                        </a:rPr>
                        <a:t>】</a:t>
                      </a:r>
                    </a:p>
                    <a:p>
                      <a:pPr algn="l" fontAlgn="ctr"/>
                      <a:br>
                        <a:rPr lang="en-US" altLang="ja-JP"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看護職員数（保健師、助産師、看護師、准看護師）</a:t>
                      </a: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衛生行政報告例</a:t>
                      </a:r>
                      <a:r>
                        <a:rPr lang="en-US" altLang="ja-JP" sz="800" b="0" i="0" u="none" strike="noStrike" dirty="0">
                          <a:solidFill>
                            <a:schemeClr val="tx1"/>
                          </a:solidFill>
                          <a:effectLst/>
                          <a:latin typeface="+mj-ea"/>
                          <a:ea typeface="+mj-ea"/>
                        </a:rPr>
                        <a:t>】</a:t>
                      </a:r>
                    </a:p>
                    <a:p>
                      <a:pPr algn="l" fontAlgn="ctr"/>
                      <a:br>
                        <a:rPr lang="en-US" altLang="ja-JP"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就業看護師数</a:t>
                      </a: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衛生行政報告例</a:t>
                      </a:r>
                      <a:r>
                        <a:rPr lang="en-US" altLang="ja-JP" sz="800" b="0" i="0" u="none" strike="noStrike" dirty="0">
                          <a:solidFill>
                            <a:schemeClr val="tx1"/>
                          </a:solidFill>
                          <a:effectLst/>
                          <a:latin typeface="+mj-ea"/>
                          <a:ea typeface="+mj-ea"/>
                        </a:rPr>
                        <a:t>】</a:t>
                      </a:r>
                      <a:endParaRPr lang="en-US" altLang="ja-JP" sz="800" b="0" i="0" u="none" strike="dblStrike" baseline="0" dirty="0">
                        <a:solidFill>
                          <a:srgbClr val="FF0000"/>
                        </a:solidFill>
                        <a:effectLst/>
                        <a:latin typeface="+mj-ea"/>
                        <a:ea typeface="+mj-ea"/>
                      </a:endParaRPr>
                    </a:p>
                  </a:txBody>
                  <a:tcPr marL="4601" marR="4601" marT="46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920025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marL="0" marR="0" lvl="0" indent="0" algn="r" defTabSz="969126" rtl="0" eaLnBrk="1" fontAlgn="auto" latinLnBrk="0" hangingPunct="1">
              <a:lnSpc>
                <a:spcPct val="100000"/>
              </a:lnSpc>
              <a:spcBef>
                <a:spcPts val="0"/>
              </a:spcBef>
              <a:spcAft>
                <a:spcPts val="0"/>
              </a:spcAft>
              <a:buClrTx/>
              <a:buSzTx/>
              <a:buFontTx/>
              <a:buNone/>
              <a:tabLst/>
              <a:defRPr/>
            </a:pPr>
            <a:fld id="{4815234B-545C-4FEF-896B-BB7CC5D197AF}" type="slidenum">
              <a:rPr kumimoji="1" lang="ja-JP" altLang="en-US" sz="1300" b="0" i="0" u="none" strike="noStrike" kern="1200" cap="none" spc="0" normalizeH="0" baseline="0" noProof="0" smtClean="0">
                <a:ln>
                  <a:noFill/>
                </a:ln>
                <a:solidFill>
                  <a:prstClr val="black">
                    <a:tint val="75000"/>
                  </a:prstClr>
                </a:solidFill>
                <a:effectLst/>
                <a:uLnTx/>
                <a:uFillTx/>
                <a:latin typeface="メイリオ" panose="020B0604030504040204" pitchFamily="50" charset="-128"/>
                <a:ea typeface="メイリオ" panose="020B0604030504040204" pitchFamily="50" charset="-128"/>
              </a:rPr>
              <a:pPr marL="0" marR="0" lvl="0" indent="0" algn="r" defTabSz="969126" rtl="0" eaLnBrk="1" fontAlgn="auto" latinLnBrk="0" hangingPunct="1">
                <a:lnSpc>
                  <a:spcPct val="100000"/>
                </a:lnSpc>
                <a:spcBef>
                  <a:spcPts val="0"/>
                </a:spcBef>
                <a:spcAft>
                  <a:spcPts val="0"/>
                </a:spcAft>
                <a:buClrTx/>
                <a:buSzTx/>
                <a:buFontTx/>
                <a:buNone/>
                <a:tabLst/>
                <a:defRPr/>
              </a:pPr>
              <a:t>5</a:t>
            </a:fld>
            <a:endParaRPr kumimoji="1" lang="ja-JP" altLang="en-US" sz="1300" b="0" i="0" u="none" strike="noStrike" kern="1200" cap="none" spc="0" normalizeH="0" baseline="0" noProof="0" dirty="0">
              <a:ln>
                <a:noFill/>
              </a:ln>
              <a:solidFill>
                <a:prstClr val="black">
                  <a:tint val="75000"/>
                </a:prstClr>
              </a:solidFill>
              <a:effectLst/>
              <a:uLnTx/>
              <a:uFillTx/>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1439912" y="648122"/>
            <a:ext cx="7344816" cy="523220"/>
          </a:xfrm>
          <a:prstGeom prst="rect">
            <a:avLst/>
          </a:prstGeom>
          <a:noFill/>
        </p:spPr>
        <p:txBody>
          <a:bodyPr wrap="square" rtlCol="0">
            <a:spAutoFit/>
          </a:bodyPr>
          <a:lstStyle/>
          <a:p>
            <a:pPr marL="0" marR="0" lvl="0" indent="0" algn="ctr" defTabSz="969126"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事業区分４の評価指標（例）②</a:t>
            </a:r>
          </a:p>
        </p:txBody>
      </p:sp>
      <p:graphicFrame>
        <p:nvGraphicFramePr>
          <p:cNvPr id="2" name="表 1"/>
          <p:cNvGraphicFramePr>
            <a:graphicFrameLocks noGrp="1"/>
          </p:cNvGraphicFramePr>
          <p:nvPr/>
        </p:nvGraphicFramePr>
        <p:xfrm>
          <a:off x="791840" y="1636903"/>
          <a:ext cx="8496945" cy="3870754"/>
        </p:xfrm>
        <a:graphic>
          <a:graphicData uri="http://schemas.openxmlformats.org/drawingml/2006/table">
            <a:tbl>
              <a:tblPr/>
              <a:tblGrid>
                <a:gridCol w="576064">
                  <a:extLst>
                    <a:ext uri="{9D8B030D-6E8A-4147-A177-3AD203B41FA5}">
                      <a16:colId xmlns:a16="http://schemas.microsoft.com/office/drawing/2014/main" val="20000"/>
                    </a:ext>
                  </a:extLst>
                </a:gridCol>
                <a:gridCol w="1294401">
                  <a:extLst>
                    <a:ext uri="{9D8B030D-6E8A-4147-A177-3AD203B41FA5}">
                      <a16:colId xmlns:a16="http://schemas.microsoft.com/office/drawing/2014/main" val="20001"/>
                    </a:ext>
                  </a:extLst>
                </a:gridCol>
                <a:gridCol w="2017967">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2952329">
                  <a:extLst>
                    <a:ext uri="{9D8B030D-6E8A-4147-A177-3AD203B41FA5}">
                      <a16:colId xmlns:a16="http://schemas.microsoft.com/office/drawing/2014/main" val="20004"/>
                    </a:ext>
                  </a:extLst>
                </a:gridCol>
              </a:tblGrid>
              <a:tr h="1531499">
                <a:tc>
                  <a:txBody>
                    <a:bodyPr/>
                    <a:lstStyle/>
                    <a:p>
                      <a:pPr algn="ctr" fontAlgn="ctr"/>
                      <a:r>
                        <a:rPr lang="en-US" altLang="ja-JP" sz="800" b="0" i="0" u="none" strike="noStrike" dirty="0">
                          <a:solidFill>
                            <a:srgbClr val="000000"/>
                          </a:solidFill>
                          <a:effectLst/>
                          <a:latin typeface="+mj-ea"/>
                          <a:ea typeface="+mj-ea"/>
                        </a:rPr>
                        <a:t>5</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dirty="0">
                          <a:solidFill>
                            <a:srgbClr val="000000"/>
                          </a:solidFill>
                          <a:effectLst/>
                          <a:latin typeface="+mj-ea"/>
                          <a:ea typeface="+mj-ea"/>
                        </a:rPr>
                        <a:t>看護師等養成所施設整備等事業</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看護師等養成所における施設・設備の整備</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整備施設数</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対象養成所の国家試験合格率</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対象養成所の卒業生の県内就業率</a:t>
                      </a: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看護師等養成施設の１学年の定員に占める入学者の割合</a:t>
                      </a: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看護師等学校養成所入学状況及び卒業生就業状況調査</a:t>
                      </a:r>
                      <a:r>
                        <a:rPr lang="en-US" altLang="ja-JP" sz="800" b="0" i="0" u="none" strike="noStrike" dirty="0">
                          <a:solidFill>
                            <a:schemeClr val="tx1"/>
                          </a:solidFill>
                          <a:effectLst/>
                          <a:latin typeface="+mj-ea"/>
                          <a:ea typeface="+mj-ea"/>
                        </a:rPr>
                        <a:t>】</a:t>
                      </a:r>
                      <a:br>
                        <a:rPr lang="en-US" altLang="ja-JP" sz="800" b="0" i="0" u="none" strike="noStrike" dirty="0">
                          <a:solidFill>
                            <a:srgbClr val="000000"/>
                          </a:solidFill>
                          <a:effectLst/>
                          <a:latin typeface="+mj-ea"/>
                          <a:ea typeface="+mj-ea"/>
                        </a:rPr>
                      </a:br>
                      <a:endParaRPr lang="en-US" altLang="ja-JP" sz="800" b="0" i="0" u="none" strike="noStrike" dirty="0">
                        <a:solidFill>
                          <a:srgbClr val="000000"/>
                        </a:solidFill>
                        <a:effectLst/>
                        <a:latin typeface="+mj-ea"/>
                        <a:ea typeface="+mj-ea"/>
                      </a:endParaRPr>
                    </a:p>
                    <a:p>
                      <a:pPr algn="l" fontAlgn="ctr"/>
                      <a:r>
                        <a:rPr lang="ja-JP" altLang="en-US" sz="800" b="0" i="0" u="none" strike="noStrike" dirty="0">
                          <a:solidFill>
                            <a:srgbClr val="000000"/>
                          </a:solidFill>
                          <a:effectLst/>
                          <a:latin typeface="+mj-ea"/>
                          <a:ea typeface="+mj-ea"/>
                        </a:rPr>
                        <a:t>看護職員数（保健師、助産師、看護師、准看護師）</a:t>
                      </a:r>
                      <a:r>
                        <a:rPr lang="en-US" altLang="ja-JP" sz="800" b="0" i="0" u="none" strike="noStrike" dirty="0">
                          <a:solidFill>
                            <a:srgbClr val="000000"/>
                          </a:solidFill>
                          <a:effectLst/>
                          <a:latin typeface="+mj-ea"/>
                          <a:ea typeface="+mj-ea"/>
                        </a:rPr>
                        <a:t>【</a:t>
                      </a:r>
                      <a:r>
                        <a:rPr lang="ja-JP" altLang="en-US" sz="800" b="0" i="0" u="none" strike="noStrike" dirty="0">
                          <a:solidFill>
                            <a:srgbClr val="000000"/>
                          </a:solidFill>
                          <a:effectLst/>
                          <a:latin typeface="+mj-ea"/>
                          <a:ea typeface="+mj-ea"/>
                        </a:rPr>
                        <a:t>衛生行政報告例</a:t>
                      </a:r>
                      <a:r>
                        <a:rPr lang="en-US" altLang="ja-JP" sz="800" b="0" i="0" u="none" strike="noStrike" dirty="0">
                          <a:solidFill>
                            <a:srgbClr val="000000"/>
                          </a:solidFill>
                          <a:effectLst/>
                          <a:latin typeface="+mj-ea"/>
                          <a:ea typeface="+mj-ea"/>
                        </a:rPr>
                        <a:t>】</a:t>
                      </a:r>
                      <a:br>
                        <a:rPr lang="en-US" altLang="ja-JP" sz="800" b="0" i="0" u="none" strike="noStrike" dirty="0">
                          <a:solidFill>
                            <a:srgbClr val="000000"/>
                          </a:solidFill>
                          <a:effectLst/>
                          <a:latin typeface="+mj-ea"/>
                          <a:ea typeface="+mj-ea"/>
                        </a:rPr>
                      </a:br>
                      <a:endParaRPr lang="en-US" altLang="ja-JP" sz="800" b="0" i="0" u="none" strike="noStrike" dirty="0">
                        <a:solidFill>
                          <a:srgbClr val="000000"/>
                        </a:solidFill>
                        <a:effectLst/>
                        <a:latin typeface="+mj-ea"/>
                        <a:ea typeface="+mj-ea"/>
                      </a:endParaRPr>
                    </a:p>
                    <a:p>
                      <a:pPr algn="l" fontAlgn="ctr"/>
                      <a:r>
                        <a:rPr lang="ja-JP" altLang="en-US" sz="800" b="0" i="0" u="none" strike="noStrike" dirty="0">
                          <a:solidFill>
                            <a:srgbClr val="000000"/>
                          </a:solidFill>
                          <a:effectLst/>
                          <a:latin typeface="+mj-ea"/>
                          <a:ea typeface="+mj-ea"/>
                        </a:rPr>
                        <a:t>就業看護師数</a:t>
                      </a:r>
                      <a:r>
                        <a:rPr lang="en-US" altLang="ja-JP" sz="800" b="0" i="0" u="none" strike="noStrike" dirty="0">
                          <a:solidFill>
                            <a:srgbClr val="000000"/>
                          </a:solidFill>
                          <a:effectLst/>
                          <a:latin typeface="+mj-ea"/>
                          <a:ea typeface="+mj-ea"/>
                        </a:rPr>
                        <a:t>【</a:t>
                      </a:r>
                      <a:r>
                        <a:rPr lang="ja-JP" altLang="en-US" sz="800" b="0" i="0" u="none" strike="noStrike" dirty="0">
                          <a:solidFill>
                            <a:srgbClr val="000000"/>
                          </a:solidFill>
                          <a:effectLst/>
                          <a:latin typeface="+mj-ea"/>
                          <a:ea typeface="+mj-ea"/>
                        </a:rPr>
                        <a:t>衛生行政報告例</a:t>
                      </a:r>
                      <a:r>
                        <a:rPr lang="en-US" altLang="ja-JP" sz="800" b="0" i="0" u="none" strike="noStrike" dirty="0">
                          <a:solidFill>
                            <a:srgbClr val="000000"/>
                          </a:solidFill>
                          <a:effectLst/>
                          <a:latin typeface="+mj-ea"/>
                          <a:ea typeface="+mj-ea"/>
                        </a:rPr>
                        <a:t>】</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00459">
                <a:tc>
                  <a:txBody>
                    <a:bodyPr/>
                    <a:lstStyle/>
                    <a:p>
                      <a:pPr algn="ctr" fontAlgn="ctr"/>
                      <a:r>
                        <a:rPr lang="en-US" altLang="ja-JP" sz="800" b="0" i="0" u="none" strike="noStrike" dirty="0">
                          <a:solidFill>
                            <a:srgbClr val="000000"/>
                          </a:solidFill>
                          <a:effectLst/>
                          <a:latin typeface="+mj-ea"/>
                          <a:ea typeface="+mj-ea"/>
                        </a:rPr>
                        <a:t>6</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mj-ea"/>
                          <a:ea typeface="+mj-ea"/>
                        </a:rPr>
                        <a:t>医療勤務環境改善支援センター運営</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都道府県による医療勤務環境改善支援センターの運営</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医療機関からの相談件数</a:t>
                      </a:r>
                      <a:br>
                        <a:rPr lang="ja-JP" altLang="en-US" sz="800" b="0" i="0" u="none" strike="noStrike" dirty="0">
                          <a:solidFill>
                            <a:srgbClr val="000000"/>
                          </a:solidFill>
                          <a:effectLst/>
                          <a:latin typeface="+mj-ea"/>
                          <a:ea typeface="+mj-ea"/>
                        </a:rPr>
                      </a:br>
                      <a:endParaRPr lang="en-US" altLang="ja-JP" sz="800" b="0" i="0" u="none" strike="noStrike" dirty="0">
                        <a:solidFill>
                          <a:srgbClr val="000000"/>
                        </a:solidFill>
                        <a:effectLst/>
                        <a:latin typeface="+mj-ea"/>
                        <a:ea typeface="+mj-ea"/>
                      </a:endParaRPr>
                    </a:p>
                    <a:p>
                      <a:pPr algn="l" fontAlgn="ctr"/>
                      <a:r>
                        <a:rPr lang="ja-JP" altLang="en-US" sz="800" b="0" i="0" u="none" strike="noStrike" dirty="0">
                          <a:solidFill>
                            <a:srgbClr val="000000"/>
                          </a:solidFill>
                          <a:effectLst/>
                          <a:latin typeface="+mj-ea"/>
                          <a:ea typeface="+mj-ea"/>
                        </a:rPr>
                        <a:t>社会保険労務士等の訪問（支援）件数</a:t>
                      </a:r>
                      <a:br>
                        <a:rPr lang="ja-JP" altLang="en-US" sz="800" b="0" i="0" u="none" strike="noStrike" dirty="0">
                          <a:solidFill>
                            <a:srgbClr val="000000"/>
                          </a:solidFill>
                          <a:effectLst/>
                          <a:latin typeface="+mj-ea"/>
                          <a:ea typeface="+mj-ea"/>
                        </a:rPr>
                      </a:br>
                      <a:endParaRPr lang="en-US" altLang="ja-JP" sz="800" b="0" i="0" u="none" strike="noStrike" dirty="0">
                        <a:solidFill>
                          <a:srgbClr val="000000"/>
                        </a:solidFill>
                        <a:effectLst/>
                        <a:latin typeface="+mj-ea"/>
                        <a:ea typeface="+mj-ea"/>
                      </a:endParaRPr>
                    </a:p>
                    <a:p>
                      <a:pPr algn="l" fontAlgn="ctr"/>
                      <a:r>
                        <a:rPr lang="ja-JP" altLang="en-US" sz="800" b="0" i="0" u="none" strike="noStrike" dirty="0">
                          <a:solidFill>
                            <a:srgbClr val="000000"/>
                          </a:solidFill>
                          <a:effectLst/>
                          <a:latin typeface="+mj-ea"/>
                          <a:ea typeface="+mj-ea"/>
                        </a:rPr>
                        <a:t>勤務環境改善計画を策定した医療機関数</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就業医師数</a:t>
                      </a:r>
                      <a:r>
                        <a:rPr lang="en-US" altLang="ja-JP" sz="800" b="0" i="0" u="none" strike="noStrike" dirty="0">
                          <a:solidFill>
                            <a:srgbClr val="000000"/>
                          </a:solidFill>
                          <a:effectLst/>
                          <a:latin typeface="+mj-ea"/>
                          <a:ea typeface="+mj-ea"/>
                        </a:rPr>
                        <a:t>【</a:t>
                      </a:r>
                      <a:r>
                        <a:rPr lang="ja-JP" altLang="en-US" sz="800" b="0" i="0" u="none" strike="noStrike" dirty="0">
                          <a:solidFill>
                            <a:srgbClr val="000000"/>
                          </a:solidFill>
                          <a:effectLst/>
                          <a:latin typeface="+mj-ea"/>
                          <a:ea typeface="+mj-ea"/>
                        </a:rPr>
                        <a:t>医師・歯科医師・薬剤師調査</a:t>
                      </a:r>
                      <a:r>
                        <a:rPr lang="en-US" altLang="ja-JP" sz="800" b="0" i="0" u="none" strike="noStrike" dirty="0">
                          <a:solidFill>
                            <a:srgbClr val="000000"/>
                          </a:solidFill>
                          <a:effectLst/>
                          <a:latin typeface="+mj-ea"/>
                          <a:ea typeface="+mj-ea"/>
                        </a:rPr>
                        <a:t>】</a:t>
                      </a:r>
                      <a:br>
                        <a:rPr lang="en-US" altLang="ja-JP" sz="800" b="0" i="0" u="none" strike="noStrike" dirty="0">
                          <a:solidFill>
                            <a:srgbClr val="000000"/>
                          </a:solidFill>
                          <a:effectLst/>
                          <a:latin typeface="+mj-ea"/>
                          <a:ea typeface="+mj-ea"/>
                        </a:rPr>
                      </a:br>
                      <a:endParaRPr lang="en-US" altLang="ja-JP" sz="800" b="0" i="0" u="none" strike="noStrike" dirty="0">
                        <a:solidFill>
                          <a:srgbClr val="000000"/>
                        </a:solidFill>
                        <a:effectLst/>
                        <a:latin typeface="+mj-ea"/>
                        <a:ea typeface="+mj-ea"/>
                      </a:endParaRPr>
                    </a:p>
                    <a:p>
                      <a:pPr algn="l" fontAlgn="ctr"/>
                      <a:r>
                        <a:rPr lang="ja-JP" altLang="en-US" sz="800" b="0" i="0" u="none" strike="noStrike" dirty="0">
                          <a:solidFill>
                            <a:srgbClr val="000000"/>
                          </a:solidFill>
                          <a:effectLst/>
                          <a:latin typeface="+mj-ea"/>
                          <a:ea typeface="+mj-ea"/>
                        </a:rPr>
                        <a:t>就業看護師数</a:t>
                      </a:r>
                      <a:r>
                        <a:rPr lang="en-US" altLang="ja-JP" sz="800" b="0" i="0" u="none" strike="noStrike" dirty="0">
                          <a:solidFill>
                            <a:srgbClr val="000000"/>
                          </a:solidFill>
                          <a:effectLst/>
                          <a:latin typeface="+mj-ea"/>
                          <a:ea typeface="+mj-ea"/>
                        </a:rPr>
                        <a:t>【</a:t>
                      </a:r>
                      <a:r>
                        <a:rPr lang="ja-JP" altLang="en-US" sz="800" b="0" i="0" u="none" strike="noStrike" dirty="0">
                          <a:solidFill>
                            <a:srgbClr val="000000"/>
                          </a:solidFill>
                          <a:effectLst/>
                          <a:latin typeface="+mj-ea"/>
                          <a:ea typeface="+mj-ea"/>
                        </a:rPr>
                        <a:t>衛生行政報告例</a:t>
                      </a:r>
                      <a:r>
                        <a:rPr lang="en-US" altLang="ja-JP" sz="800" b="0" i="0" u="none" strike="noStrike" dirty="0">
                          <a:solidFill>
                            <a:srgbClr val="000000"/>
                          </a:solidFill>
                          <a:effectLst/>
                          <a:latin typeface="+mj-ea"/>
                          <a:ea typeface="+mj-ea"/>
                        </a:rPr>
                        <a:t>】</a:t>
                      </a:r>
                      <a:br>
                        <a:rPr lang="en-US" altLang="ja-JP" sz="800" b="0" i="0" u="none" strike="noStrike" dirty="0">
                          <a:solidFill>
                            <a:srgbClr val="000000"/>
                          </a:solidFill>
                          <a:effectLst/>
                          <a:latin typeface="+mj-ea"/>
                          <a:ea typeface="+mj-ea"/>
                        </a:rPr>
                      </a:br>
                      <a:endParaRPr lang="en-US" altLang="ja-JP" sz="800" b="0" i="0" u="none" strike="noStrike" dirty="0">
                        <a:solidFill>
                          <a:srgbClr val="000000"/>
                        </a:solidFill>
                        <a:effectLst/>
                        <a:latin typeface="+mj-ea"/>
                        <a:ea typeface="+mj-ea"/>
                      </a:endParaRPr>
                    </a:p>
                    <a:p>
                      <a:pPr algn="l" fontAlgn="ctr"/>
                      <a:r>
                        <a:rPr lang="ja-JP" altLang="en-US" sz="800" b="0" i="0" u="none" strike="noStrike" dirty="0">
                          <a:solidFill>
                            <a:srgbClr val="000000"/>
                          </a:solidFill>
                          <a:effectLst/>
                          <a:latin typeface="+mj-ea"/>
                          <a:ea typeface="+mj-ea"/>
                        </a:rPr>
                        <a:t>看護職員の</a:t>
                      </a:r>
                      <a:r>
                        <a:rPr lang="ja-JP" altLang="en-US" sz="800" b="0" i="0" u="none" strike="noStrike" dirty="0">
                          <a:solidFill>
                            <a:schemeClr val="tx1"/>
                          </a:solidFill>
                          <a:effectLst/>
                          <a:latin typeface="+mj-ea"/>
                          <a:ea typeface="+mj-ea"/>
                        </a:rPr>
                        <a:t>離職率</a:t>
                      </a:r>
                      <a:r>
                        <a:rPr lang="en-US" altLang="ja-JP" sz="800" b="0" i="0" u="none" strike="noStrike" dirty="0">
                          <a:solidFill>
                            <a:schemeClr val="tx1"/>
                          </a:solidFill>
                          <a:effectLst/>
                          <a:latin typeface="+mj-ea"/>
                          <a:ea typeface="+mj-ea"/>
                        </a:rPr>
                        <a:t>【</a:t>
                      </a:r>
                      <a:r>
                        <a:rPr lang="ja-JP" altLang="en-US" sz="800" b="0" i="0" u="none" strike="noStrike" baseline="0" dirty="0">
                          <a:solidFill>
                            <a:schemeClr val="tx1"/>
                          </a:solidFill>
                          <a:effectLst/>
                          <a:latin typeface="+mj-ea"/>
                          <a:ea typeface="+mj-ea"/>
                        </a:rPr>
                        <a:t>病院介護実態調査</a:t>
                      </a:r>
                      <a:r>
                        <a:rPr lang="en-US" altLang="ja-JP" sz="800" b="0" i="0" u="none" strike="noStrike" baseline="0" dirty="0">
                          <a:solidFill>
                            <a:schemeClr val="tx1"/>
                          </a:solidFill>
                          <a:effectLst/>
                          <a:latin typeface="+mj-ea"/>
                          <a:ea typeface="+mj-ea"/>
                        </a:rPr>
                        <a:t>】</a:t>
                      </a:r>
                      <a:endParaRPr lang="ja-JP" altLang="en-US" sz="800" b="0" i="0" u="none" strike="noStrike" dirty="0">
                        <a:solidFill>
                          <a:schemeClr val="tx1"/>
                        </a:solidFill>
                        <a:effectLst/>
                        <a:latin typeface="+mj-ea"/>
                        <a:ea typeface="+mj-ea"/>
                      </a:endParaRP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38796">
                <a:tc>
                  <a:txBody>
                    <a:bodyPr/>
                    <a:lstStyle/>
                    <a:p>
                      <a:pPr algn="ctr" fontAlgn="ctr"/>
                      <a:r>
                        <a:rPr lang="en-US" altLang="ja-JP" sz="800" b="0" i="0" u="none" strike="noStrike" dirty="0">
                          <a:solidFill>
                            <a:srgbClr val="000000"/>
                          </a:solidFill>
                          <a:effectLst/>
                          <a:latin typeface="+mj-ea"/>
                          <a:ea typeface="+mj-ea"/>
                        </a:rPr>
                        <a:t>7</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dirty="0">
                          <a:solidFill>
                            <a:srgbClr val="000000"/>
                          </a:solidFill>
                          <a:effectLst/>
                          <a:latin typeface="+mj-ea"/>
                          <a:ea typeface="+mj-ea"/>
                        </a:rPr>
                        <a:t>院内保育所運営事業</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mj-ea"/>
                          <a:ea typeface="+mj-ea"/>
                        </a:rPr>
                        <a:t>病院内保育所運営の支援</a:t>
                      </a: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altLang="ja-JP" sz="800" b="0" i="0" u="none" strike="noStrike" dirty="0">
                        <a:solidFill>
                          <a:schemeClr val="tx1"/>
                        </a:solidFill>
                        <a:effectLst/>
                        <a:latin typeface="+mj-ea"/>
                        <a:ea typeface="+mj-ea"/>
                      </a:endParaRPr>
                    </a:p>
                    <a:p>
                      <a:pPr algn="l" fontAlgn="ctr"/>
                      <a:br>
                        <a:rPr lang="ja-JP" altLang="en-US" sz="800" b="0" i="0" u="none" strike="noStrike" dirty="0">
                          <a:solidFill>
                            <a:schemeClr val="tx1"/>
                          </a:solidFill>
                          <a:effectLst/>
                          <a:latin typeface="+mj-ea"/>
                          <a:ea typeface="+mj-ea"/>
                        </a:rPr>
                      </a:br>
                      <a:r>
                        <a:rPr lang="ja-JP" altLang="en-US" sz="800" b="0" i="0" u="none" strike="noStrike" dirty="0">
                          <a:solidFill>
                            <a:schemeClr val="tx1"/>
                          </a:solidFill>
                          <a:effectLst/>
                          <a:latin typeface="+mj-ea"/>
                          <a:ea typeface="+mj-ea"/>
                        </a:rPr>
                        <a:t>対象施設数</a:t>
                      </a:r>
                      <a:endParaRPr lang="en-US" altLang="ja-JP" sz="800" b="0" i="0" u="none" strike="noStrike" dirty="0">
                        <a:solidFill>
                          <a:schemeClr val="tx1"/>
                        </a:solidFill>
                        <a:effectLst/>
                        <a:latin typeface="+mj-ea"/>
                        <a:ea typeface="+mj-ea"/>
                      </a:endParaRPr>
                    </a:p>
                    <a:p>
                      <a:pPr algn="l" fontAlgn="ctr"/>
                      <a:endParaRPr lang="en-US" altLang="ja-JP" sz="800" b="0" i="0" u="none" strike="noStrike" dirty="0">
                        <a:solidFill>
                          <a:schemeClr val="tx1"/>
                        </a:solidFill>
                        <a:effectLst/>
                        <a:latin typeface="+mj-ea"/>
                        <a:ea typeface="+mj-ea"/>
                      </a:endParaRPr>
                    </a:p>
                    <a:p>
                      <a:pPr algn="l" fontAlgn="ctr"/>
                      <a:r>
                        <a:rPr lang="ja-JP" altLang="en-US" sz="800" b="0" i="0" u="none" strike="noStrike" dirty="0">
                          <a:solidFill>
                            <a:schemeClr val="tx1"/>
                          </a:solidFill>
                          <a:effectLst/>
                          <a:latin typeface="+mj-ea"/>
                          <a:ea typeface="+mj-ea"/>
                        </a:rPr>
                        <a:t>対象施設における利用者数（児童数）</a:t>
                      </a:r>
                      <a:endParaRPr lang="en-US" altLang="ja-JP" sz="800" b="0" i="0" u="none" strike="noStrike" dirty="0">
                        <a:solidFill>
                          <a:schemeClr val="tx1"/>
                        </a:solidFill>
                        <a:effectLst/>
                        <a:latin typeface="+mj-ea"/>
                        <a:ea typeface="+mj-ea"/>
                      </a:endParaRPr>
                    </a:p>
                    <a:p>
                      <a:pPr algn="l" fontAlgn="ctr"/>
                      <a:endParaRPr lang="ja-JP" altLang="en-US" sz="800" b="0" i="0" u="none" strike="noStrike" dirty="0">
                        <a:solidFill>
                          <a:schemeClr val="tx1"/>
                        </a:solidFill>
                        <a:effectLst/>
                        <a:latin typeface="+mj-ea"/>
                        <a:ea typeface="+mj-ea"/>
                      </a:endParaRP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chemeClr val="tx1"/>
                          </a:solidFill>
                          <a:effectLst/>
                          <a:latin typeface="+mj-ea"/>
                          <a:ea typeface="+mj-ea"/>
                        </a:rPr>
                        <a:t>病院内保育所の設置数</a:t>
                      </a: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医療施設調査</a:t>
                      </a:r>
                      <a:r>
                        <a:rPr lang="en-US" altLang="ja-JP" sz="800" b="0" i="0" u="none" strike="noStrike" dirty="0">
                          <a:solidFill>
                            <a:schemeClr val="tx1"/>
                          </a:solidFill>
                          <a:effectLst/>
                          <a:latin typeface="+mj-ea"/>
                          <a:ea typeface="+mj-ea"/>
                        </a:rPr>
                        <a:t>】</a:t>
                      </a:r>
                      <a:br>
                        <a:rPr lang="en-US" altLang="ja-JP" sz="800" b="0" i="0" u="none" strike="noStrike" dirty="0">
                          <a:solidFill>
                            <a:schemeClr val="tx1"/>
                          </a:solidFill>
                          <a:effectLst/>
                          <a:latin typeface="+mj-ea"/>
                          <a:ea typeface="+mj-ea"/>
                        </a:rPr>
                      </a:br>
                      <a:endParaRPr lang="en-US" altLang="ja-JP" sz="800" b="0" i="0" u="none" strike="noStrike" dirty="0">
                        <a:solidFill>
                          <a:schemeClr val="tx1"/>
                        </a:solidFill>
                        <a:effectLst/>
                        <a:latin typeface="+mj-ea"/>
                        <a:ea typeface="+mj-ea"/>
                      </a:endParaRPr>
                    </a:p>
                    <a:p>
                      <a:pPr algn="l" fontAlgn="ctr"/>
                      <a:r>
                        <a:rPr lang="ja-JP" altLang="en-US" sz="800" b="0" i="0" u="none" strike="noStrike" dirty="0">
                          <a:solidFill>
                            <a:schemeClr val="tx1"/>
                          </a:solidFill>
                          <a:effectLst/>
                          <a:latin typeface="+mj-ea"/>
                          <a:ea typeface="+mj-ea"/>
                        </a:rPr>
                        <a:t>就業医師数</a:t>
                      </a: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医師・歯科医師・薬剤師調査</a:t>
                      </a:r>
                      <a:r>
                        <a:rPr lang="en-US" altLang="ja-JP" sz="800" b="0" i="0" u="none" strike="noStrike" baseline="0" dirty="0">
                          <a:solidFill>
                            <a:schemeClr val="tx1"/>
                          </a:solidFill>
                          <a:effectLst/>
                          <a:latin typeface="+mj-ea"/>
                          <a:ea typeface="+mj-ea"/>
                        </a:rPr>
                        <a:t>】</a:t>
                      </a:r>
                      <a:br>
                        <a:rPr lang="en-US" altLang="ja-JP" sz="800" b="0" i="0" u="none" strike="noStrike" dirty="0">
                          <a:solidFill>
                            <a:schemeClr val="tx1"/>
                          </a:solidFill>
                          <a:effectLst/>
                          <a:latin typeface="+mj-ea"/>
                          <a:ea typeface="+mj-ea"/>
                        </a:rPr>
                      </a:br>
                      <a:endParaRPr lang="en-US" altLang="ja-JP" sz="800" b="0" i="0" u="none" strike="noStrike" dirty="0">
                        <a:solidFill>
                          <a:schemeClr val="tx1"/>
                        </a:solidFill>
                        <a:effectLst/>
                        <a:latin typeface="+mj-ea"/>
                        <a:ea typeface="+mj-ea"/>
                      </a:endParaRPr>
                    </a:p>
                    <a:p>
                      <a:pPr algn="l" fontAlgn="ctr"/>
                      <a:r>
                        <a:rPr lang="ja-JP" altLang="en-US" sz="800" b="0" i="0" u="none" strike="noStrike" dirty="0">
                          <a:solidFill>
                            <a:schemeClr val="tx1"/>
                          </a:solidFill>
                          <a:effectLst/>
                          <a:latin typeface="+mj-ea"/>
                          <a:ea typeface="+mj-ea"/>
                        </a:rPr>
                        <a:t>就業看護師数</a:t>
                      </a:r>
                      <a:r>
                        <a:rPr lang="en-US" altLang="ja-JP" sz="800" b="0" i="0" u="none" strike="noStrike" dirty="0">
                          <a:solidFill>
                            <a:schemeClr val="tx1"/>
                          </a:solidFill>
                          <a:effectLst/>
                          <a:latin typeface="+mj-ea"/>
                          <a:ea typeface="+mj-ea"/>
                        </a:rPr>
                        <a:t>【</a:t>
                      </a:r>
                      <a:r>
                        <a:rPr lang="ja-JP" altLang="en-US" sz="800" b="0" i="0" u="none" strike="noStrike" dirty="0">
                          <a:solidFill>
                            <a:schemeClr val="tx1"/>
                          </a:solidFill>
                          <a:effectLst/>
                          <a:latin typeface="+mj-ea"/>
                          <a:ea typeface="+mj-ea"/>
                        </a:rPr>
                        <a:t>衛生行政報告例</a:t>
                      </a:r>
                      <a:r>
                        <a:rPr lang="en-US" altLang="ja-JP" sz="800" b="0" i="0" u="none" strike="noStrike" dirty="0">
                          <a:solidFill>
                            <a:schemeClr val="tx1"/>
                          </a:solidFill>
                          <a:effectLst/>
                          <a:latin typeface="+mj-ea"/>
                          <a:ea typeface="+mj-ea"/>
                        </a:rPr>
                        <a:t>】</a:t>
                      </a:r>
                      <a:br>
                        <a:rPr lang="en-US" altLang="ja-JP" sz="800" b="0" i="0" u="none" strike="noStrike" dirty="0">
                          <a:solidFill>
                            <a:schemeClr val="tx1"/>
                          </a:solidFill>
                          <a:effectLst/>
                          <a:latin typeface="+mj-ea"/>
                          <a:ea typeface="+mj-ea"/>
                        </a:rPr>
                      </a:br>
                      <a:endParaRPr lang="en-US" altLang="ja-JP" sz="800" b="0" i="0" u="none" strike="noStrike" dirty="0">
                        <a:solidFill>
                          <a:schemeClr val="tx1"/>
                        </a:solidFill>
                        <a:effectLst/>
                        <a:latin typeface="+mj-ea"/>
                        <a:ea typeface="+mj-ea"/>
                      </a:endParaRPr>
                    </a:p>
                    <a:p>
                      <a:pPr algn="l" fontAlgn="ctr"/>
                      <a:r>
                        <a:rPr lang="ja-JP" altLang="en-US" sz="800" b="0" i="0" u="none" strike="noStrike" dirty="0">
                          <a:solidFill>
                            <a:schemeClr val="tx1"/>
                          </a:solidFill>
                          <a:effectLst/>
                          <a:latin typeface="+mj-ea"/>
                          <a:ea typeface="+mj-ea"/>
                        </a:rPr>
                        <a:t>看護職員の離職率</a:t>
                      </a:r>
                      <a:r>
                        <a:rPr lang="en-US" altLang="ja-JP" sz="800" b="0" i="0" u="none" strike="noStrike" dirty="0">
                          <a:solidFill>
                            <a:schemeClr val="tx1"/>
                          </a:solidFill>
                          <a:effectLst/>
                          <a:latin typeface="+mj-ea"/>
                          <a:ea typeface="+mj-ea"/>
                        </a:rPr>
                        <a:t>【</a:t>
                      </a:r>
                      <a:r>
                        <a:rPr lang="ja-JP" altLang="en-US" sz="800" b="0" i="0" u="none" strike="noStrike" baseline="0" dirty="0">
                          <a:solidFill>
                            <a:schemeClr val="tx1"/>
                          </a:solidFill>
                          <a:effectLst/>
                          <a:latin typeface="+mj-ea"/>
                          <a:ea typeface="+mj-ea"/>
                        </a:rPr>
                        <a:t>病院看護実態調査</a:t>
                      </a:r>
                      <a:r>
                        <a:rPr lang="en-US" altLang="ja-JP" sz="800" b="0" i="0" u="none" strike="noStrike" baseline="0" dirty="0">
                          <a:solidFill>
                            <a:schemeClr val="tx1"/>
                          </a:solidFill>
                          <a:effectLst/>
                          <a:latin typeface="+mj-ea"/>
                          <a:ea typeface="+mj-ea"/>
                        </a:rPr>
                        <a:t>】</a:t>
                      </a:r>
                      <a:endParaRPr lang="ja-JP" altLang="en-US" sz="800" b="0" i="0" u="none" strike="noStrike" dirty="0">
                        <a:solidFill>
                          <a:schemeClr val="tx1"/>
                        </a:solidFill>
                        <a:effectLst/>
                        <a:latin typeface="+mj-ea"/>
                        <a:ea typeface="+mj-ea"/>
                      </a:endParaRPr>
                    </a:p>
                  </a:txBody>
                  <a:tcPr marL="4191" marR="4191" marT="419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nvGraphicFramePr>
        <p:xfrm>
          <a:off x="791840" y="1368201"/>
          <a:ext cx="8496945" cy="322158"/>
        </p:xfrm>
        <a:graphic>
          <a:graphicData uri="http://schemas.openxmlformats.org/drawingml/2006/table">
            <a:tbl>
              <a:tblPr/>
              <a:tblGrid>
                <a:gridCol w="576064">
                  <a:extLst>
                    <a:ext uri="{9D8B030D-6E8A-4147-A177-3AD203B41FA5}">
                      <a16:colId xmlns:a16="http://schemas.microsoft.com/office/drawing/2014/main" val="2886349560"/>
                    </a:ext>
                  </a:extLst>
                </a:gridCol>
                <a:gridCol w="1296144">
                  <a:extLst>
                    <a:ext uri="{9D8B030D-6E8A-4147-A177-3AD203B41FA5}">
                      <a16:colId xmlns:a16="http://schemas.microsoft.com/office/drawing/2014/main" val="988616498"/>
                    </a:ext>
                  </a:extLst>
                </a:gridCol>
                <a:gridCol w="2016224">
                  <a:extLst>
                    <a:ext uri="{9D8B030D-6E8A-4147-A177-3AD203B41FA5}">
                      <a16:colId xmlns:a16="http://schemas.microsoft.com/office/drawing/2014/main" val="311404126"/>
                    </a:ext>
                  </a:extLst>
                </a:gridCol>
                <a:gridCol w="1656184">
                  <a:extLst>
                    <a:ext uri="{9D8B030D-6E8A-4147-A177-3AD203B41FA5}">
                      <a16:colId xmlns:a16="http://schemas.microsoft.com/office/drawing/2014/main" val="1597516427"/>
                    </a:ext>
                  </a:extLst>
                </a:gridCol>
                <a:gridCol w="2952329">
                  <a:extLst>
                    <a:ext uri="{9D8B030D-6E8A-4147-A177-3AD203B41FA5}">
                      <a16:colId xmlns:a16="http://schemas.microsoft.com/office/drawing/2014/main" val="3312006584"/>
                    </a:ext>
                  </a:extLst>
                </a:gridCol>
              </a:tblGrid>
              <a:tr h="134351">
                <a:tc rowSpan="2">
                  <a:txBody>
                    <a:bodyPr/>
                    <a:lstStyle/>
                    <a:p>
                      <a:pPr algn="l" fontAlgn="ctr"/>
                      <a:r>
                        <a:rPr lang="ja-JP" altLang="en-US" sz="1000" b="0" i="0" u="none" strike="noStrike" dirty="0">
                          <a:solidFill>
                            <a:srgbClr val="000000"/>
                          </a:solidFill>
                          <a:effectLst/>
                          <a:latin typeface="ＭＳ Ｐ明朝"/>
                        </a:rPr>
                        <a:t>　</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1000" b="0" i="0" u="none" strike="noStrike" dirty="0">
                          <a:solidFill>
                            <a:srgbClr val="000000"/>
                          </a:solidFill>
                          <a:effectLst/>
                          <a:latin typeface="ＭＳ Ｐ明朝"/>
                        </a:rPr>
                        <a:t>事業の種類</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1000" b="0" i="0" u="none" strike="noStrike" dirty="0">
                          <a:solidFill>
                            <a:srgbClr val="000000"/>
                          </a:solidFill>
                          <a:effectLst/>
                          <a:latin typeface="ＭＳ Ｐ明朝"/>
                        </a:rPr>
                        <a:t>事業内容・事業例</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1000" b="0" i="0" u="none" strike="noStrike" dirty="0">
                          <a:solidFill>
                            <a:srgbClr val="000000"/>
                          </a:solidFill>
                          <a:effectLst/>
                          <a:latin typeface="ＭＳ Ｐ明朝"/>
                        </a:rPr>
                        <a:t>指標例</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endParaRPr kumimoji="1" lang="ja-JP" altLang="en-US"/>
                    </a:p>
                  </a:txBody>
                  <a:tcPr/>
                </a:tc>
                <a:extLst>
                  <a:ext uri="{0D108BD9-81ED-4DB2-BD59-A6C34878D82A}">
                    <a16:rowId xmlns:a16="http://schemas.microsoft.com/office/drawing/2014/main" val="2731658280"/>
                  </a:ext>
                </a:extLst>
              </a:tr>
              <a:tr h="13435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b="0" i="0" u="none" strike="noStrike" dirty="0">
                          <a:solidFill>
                            <a:srgbClr val="000000"/>
                          </a:solidFill>
                          <a:effectLst/>
                          <a:latin typeface="ＭＳ Ｐ明朝"/>
                        </a:rPr>
                        <a:t>アウトプット指標</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1000" b="0" i="0" u="none" strike="noStrike" dirty="0">
                          <a:solidFill>
                            <a:srgbClr val="000000"/>
                          </a:solidFill>
                          <a:effectLst/>
                          <a:latin typeface="ＭＳ Ｐ明朝"/>
                        </a:rPr>
                        <a:t>アウトカム指標</a:t>
                      </a:r>
                    </a:p>
                  </a:txBody>
                  <a:tcPr marL="8679" marR="8679" marT="86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1984742380"/>
                  </a:ext>
                </a:extLst>
              </a:tr>
            </a:tbl>
          </a:graphicData>
        </a:graphic>
      </p:graphicFrame>
    </p:spTree>
    <p:extLst>
      <p:ext uri="{BB962C8B-B14F-4D97-AF65-F5344CB8AC3E}">
        <p14:creationId xmlns:p14="http://schemas.microsoft.com/office/powerpoint/2010/main" val="777644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403908" y="101599"/>
            <a:ext cx="7344816" cy="523220"/>
          </a:xfrm>
          <a:prstGeom prst="rect">
            <a:avLst/>
          </a:prstGeom>
          <a:noFill/>
        </p:spPr>
        <p:txBody>
          <a:bodyPr wrap="square" rtlCol="0">
            <a:spAutoFit/>
          </a:bodyPr>
          <a:lstStyle/>
          <a:p>
            <a:pPr marL="0" marR="0" lvl="0" indent="0" algn="ctr" defTabSz="969126"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事業区分５の評価指標（例）</a:t>
            </a:r>
          </a:p>
        </p:txBody>
      </p:sp>
      <p:sp>
        <p:nvSpPr>
          <p:cNvPr id="5" name="スライド番号プレースホルダー 3"/>
          <p:cNvSpPr>
            <a:spLocks noGrp="1"/>
          </p:cNvSpPr>
          <p:nvPr>
            <p:ph type="sldNum" sz="quarter" idx="12"/>
          </p:nvPr>
        </p:nvSpPr>
        <p:spPr>
          <a:xfrm>
            <a:off x="7728507" y="6817579"/>
            <a:ext cx="2352146" cy="383381"/>
          </a:xfrm>
        </p:spPr>
        <p:txBody>
          <a:bodyPr/>
          <a:lstStyle/>
          <a:p>
            <a:fld id="{4815234B-545C-4FEF-896B-BB7CC5D197AF}" type="slidenum">
              <a:rPr lang="ja-JP" altLang="en-US" sz="1300" smtClean="0">
                <a:solidFill>
                  <a:prstClr val="black">
                    <a:tint val="75000"/>
                  </a:prstClr>
                </a:solidFill>
              </a:rPr>
              <a:pPr/>
              <a:t>6</a:t>
            </a:fld>
            <a:endParaRPr lang="ja-JP" altLang="en-US" sz="1300" dirty="0">
              <a:solidFill>
                <a:prstClr val="black">
                  <a:tint val="75000"/>
                </a:prstClr>
              </a:solidFill>
            </a:endParaRPr>
          </a:p>
        </p:txBody>
      </p:sp>
      <p:graphicFrame>
        <p:nvGraphicFramePr>
          <p:cNvPr id="8" name="表 7"/>
          <p:cNvGraphicFramePr>
            <a:graphicFrameLocks noGrp="1"/>
          </p:cNvGraphicFramePr>
          <p:nvPr>
            <p:extLst>
              <p:ext uri="{D42A27DB-BD31-4B8C-83A1-F6EECF244321}">
                <p14:modId xmlns:p14="http://schemas.microsoft.com/office/powerpoint/2010/main" val="1803589792"/>
              </p:ext>
            </p:extLst>
          </p:nvPr>
        </p:nvGraphicFramePr>
        <p:xfrm>
          <a:off x="359792" y="648458"/>
          <a:ext cx="9432040" cy="6264360"/>
        </p:xfrm>
        <a:graphic>
          <a:graphicData uri="http://schemas.openxmlformats.org/drawingml/2006/table">
            <a:tbl>
              <a:tblPr/>
              <a:tblGrid>
                <a:gridCol w="360040">
                  <a:extLst>
                    <a:ext uri="{9D8B030D-6E8A-4147-A177-3AD203B41FA5}">
                      <a16:colId xmlns:a16="http://schemas.microsoft.com/office/drawing/2014/main" val="20000"/>
                    </a:ext>
                  </a:extLst>
                </a:gridCol>
                <a:gridCol w="2268000">
                  <a:extLst>
                    <a:ext uri="{9D8B030D-6E8A-4147-A177-3AD203B41FA5}">
                      <a16:colId xmlns:a16="http://schemas.microsoft.com/office/drawing/2014/main" val="20001"/>
                    </a:ext>
                  </a:extLst>
                </a:gridCol>
                <a:gridCol w="2268000">
                  <a:extLst>
                    <a:ext uri="{9D8B030D-6E8A-4147-A177-3AD203B41FA5}">
                      <a16:colId xmlns:a16="http://schemas.microsoft.com/office/drawing/2014/main" val="20003"/>
                    </a:ext>
                  </a:extLst>
                </a:gridCol>
                <a:gridCol w="2268000">
                  <a:extLst>
                    <a:ext uri="{9D8B030D-6E8A-4147-A177-3AD203B41FA5}">
                      <a16:colId xmlns:a16="http://schemas.microsoft.com/office/drawing/2014/main" val="20004"/>
                    </a:ext>
                  </a:extLst>
                </a:gridCol>
                <a:gridCol w="2268000">
                  <a:extLst>
                    <a:ext uri="{9D8B030D-6E8A-4147-A177-3AD203B41FA5}">
                      <a16:colId xmlns:a16="http://schemas.microsoft.com/office/drawing/2014/main" val="20005"/>
                    </a:ext>
                  </a:extLst>
                </a:gridCol>
              </a:tblGrid>
              <a:tr h="252000">
                <a:tc rowSpan="2">
                  <a:txBody>
                    <a:bodyPr/>
                    <a:lstStyle/>
                    <a:p>
                      <a:pPr algn="ctr" fontAlgn="ct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900" b="0" i="0" u="none" strike="noStrike" dirty="0">
                          <a:solidFill>
                            <a:srgbClr val="000000"/>
                          </a:solidFill>
                          <a:effectLst/>
                          <a:latin typeface="+mn-ea"/>
                          <a:ea typeface="+mn-ea"/>
                        </a:rPr>
                        <a:t>事業の種類</a:t>
                      </a:r>
                      <a:endParaRPr lang="zh-TW"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900" b="0" i="0" u="none" strike="noStrike" dirty="0">
                          <a:solidFill>
                            <a:srgbClr val="000000"/>
                          </a:solidFill>
                          <a:effectLst/>
                          <a:latin typeface="+mn-ea"/>
                          <a:ea typeface="+mn-ea"/>
                        </a:rPr>
                        <a:t>事業内容・事業例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900" b="0" i="0" u="none" strike="noStrike" dirty="0">
                          <a:solidFill>
                            <a:srgbClr val="000000"/>
                          </a:solidFill>
                          <a:effectLst/>
                          <a:latin typeface="+mn-ea"/>
                          <a:ea typeface="+mn-ea"/>
                        </a:rPr>
                        <a:t>指標例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pPr algn="l"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649239788"/>
                  </a:ext>
                </a:extLst>
              </a:tr>
              <a:tr h="252000">
                <a:tc vMerge="1">
                  <a:txBody>
                    <a:bodyPr/>
                    <a:lstStyle/>
                    <a:p>
                      <a:pPr algn="ctr"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pPr algn="l" fontAlgn="ctr"/>
                      <a:endParaRPr lang="zh-TW"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pPr algn="l" fontAlgn="ctr"/>
                      <a:endParaRPr lang="ja-JP"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アウトプット指標</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アウトカム指標</a:t>
                      </a: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822063149"/>
                  </a:ext>
                </a:extLst>
              </a:tr>
              <a:tr h="252000">
                <a:tc gridSpan="5">
                  <a:txBody>
                    <a:bodyPr/>
                    <a:lstStyle/>
                    <a:p>
                      <a:pPr algn="l" fontAlgn="ctr"/>
                      <a:r>
                        <a:rPr lang="ja-JP" altLang="en-US" sz="800" b="0" i="0" u="none" strike="noStrike" dirty="0">
                          <a:solidFill>
                            <a:srgbClr val="000000"/>
                          </a:solidFill>
                          <a:effectLst/>
                          <a:latin typeface="+mn-ea"/>
                          <a:ea typeface="+mn-ea"/>
                        </a:rPr>
                        <a:t>（基盤</a:t>
                      </a:r>
                      <a:r>
                        <a:rPr lang="ja-JP" altLang="en-US" sz="800" b="0" i="0" u="none" strike="noStrike" dirty="0">
                          <a:solidFill>
                            <a:schemeClr val="tx1"/>
                          </a:solidFill>
                          <a:effectLst/>
                          <a:latin typeface="+mn-ea"/>
                          <a:ea typeface="+mn-ea"/>
                        </a:rPr>
                        <a:t>構築を行うための</a:t>
                      </a:r>
                      <a:r>
                        <a:rPr lang="ja-JP" altLang="en-US" sz="800" b="0" i="0" u="none" strike="noStrike" dirty="0">
                          <a:solidFill>
                            <a:srgbClr val="000000"/>
                          </a:solidFill>
                          <a:effectLst/>
                          <a:latin typeface="+mn-ea"/>
                          <a:ea typeface="+mn-ea"/>
                        </a:rPr>
                        <a:t>事業）</a:t>
                      </a:r>
                      <a:endParaRPr lang="en-US" altLang="ja-JP" sz="8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zh-TW"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just" fontAlgn="ctr"/>
                      <a:endParaRPr lang="ja-JP"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642312">
                <a:tc>
                  <a:txBody>
                    <a:bodyPr/>
                    <a:lstStyle/>
                    <a:p>
                      <a:pPr algn="ctr" fontAlgn="ctr"/>
                      <a:r>
                        <a:rPr lang="en-US" altLang="ja-JP" sz="800" b="0" i="0" u="none" strike="noStrike" dirty="0">
                          <a:solidFill>
                            <a:srgbClr val="000000"/>
                          </a:solidFill>
                          <a:effectLst/>
                          <a:latin typeface="+mn-ea"/>
                          <a:ea typeface="+mn-ea"/>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800" b="0" i="0" u="none" strike="noStrike" dirty="0">
                          <a:solidFill>
                            <a:srgbClr val="000000"/>
                          </a:solidFill>
                          <a:effectLst/>
                          <a:latin typeface="+mn-ea"/>
                          <a:ea typeface="+mn-ea"/>
                        </a:rPr>
                        <a:t>介護人材確保対策連携強化事業</a:t>
                      </a:r>
                      <a:br>
                        <a:rPr lang="zh-TW" altLang="en-US" sz="800" b="0" i="0" u="none" strike="noStrike" dirty="0">
                          <a:solidFill>
                            <a:srgbClr val="000000"/>
                          </a:solidFill>
                          <a:effectLst/>
                          <a:latin typeface="+mn-ea"/>
                          <a:ea typeface="+mn-ea"/>
                        </a:rPr>
                      </a:br>
                      <a:r>
                        <a:rPr lang="zh-TW" altLang="en-US" sz="800" b="0" i="0" u="none" strike="noStrike" dirty="0">
                          <a:solidFill>
                            <a:srgbClr val="000000"/>
                          </a:solidFill>
                          <a:effectLst/>
                          <a:latin typeface="+mn-ea"/>
                          <a:ea typeface="+mn-ea"/>
                        </a:rPr>
                        <a:t>（協議会設置等）</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rgbClr val="000000"/>
                          </a:solidFill>
                          <a:effectLst/>
                          <a:latin typeface="+mn-ea"/>
                          <a:ea typeface="+mn-ea"/>
                        </a:rPr>
                        <a:t>人材確保等に向けた取組の計画立案とその実現に向けた関係機関・団体との連携・協働の推進</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ctr"/>
                      <a:r>
                        <a:rPr lang="ja-JP" altLang="en-US" sz="800" b="0" i="0" u="none" strike="noStrike" dirty="0">
                          <a:solidFill>
                            <a:srgbClr val="000000"/>
                          </a:solidFill>
                          <a:effectLst/>
                          <a:latin typeface="+mn-ea"/>
                          <a:ea typeface="+mn-ea"/>
                        </a:rPr>
                        <a:t>協議会の有無（ありの場合は「１」を、なしの場合は、「０」を数値欄に入力）</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rgbClr val="000000"/>
                          </a:solidFill>
                          <a:effectLst/>
                          <a:latin typeface="+mn-ea"/>
                          <a:ea typeface="+mn-ea"/>
                        </a:rPr>
                        <a:t>介護サービス従事者数</a:t>
                      </a:r>
                      <a:r>
                        <a:rPr lang="en-US" altLang="ja-JP" sz="800" b="0" i="0" u="none" strike="noStrike" dirty="0">
                          <a:solidFill>
                            <a:srgbClr val="000000"/>
                          </a:solidFill>
                          <a:effectLst/>
                          <a:latin typeface="+mn-ea"/>
                          <a:ea typeface="+mn-ea"/>
                        </a:rPr>
                        <a:t>【</a:t>
                      </a:r>
                      <a:r>
                        <a:rPr lang="ja-JP" altLang="en-US" sz="800" b="0" i="0" u="none" strike="noStrike" dirty="0">
                          <a:solidFill>
                            <a:srgbClr val="000000"/>
                          </a:solidFill>
                          <a:effectLst/>
                          <a:latin typeface="+mn-ea"/>
                          <a:ea typeface="+mn-ea"/>
                        </a:rPr>
                        <a:t>介護サービス施設・事業所調査</a:t>
                      </a:r>
                      <a:r>
                        <a:rPr lang="en-US" altLang="ja-JP" sz="800" b="0" i="0" u="none" strike="noStrike" dirty="0">
                          <a:solidFill>
                            <a:srgbClr val="000000"/>
                          </a:solidFill>
                          <a:effectLst/>
                          <a:latin typeface="+mn-ea"/>
                          <a:ea typeface="+mn-ea"/>
                        </a:rPr>
                        <a:t>】</a:t>
                      </a:r>
                    </a:p>
                    <a:p>
                      <a:pPr algn="l" fontAlgn="ctr"/>
                      <a:br>
                        <a:rPr lang="en-US" altLang="ja-JP" sz="800" b="0" i="0" u="none" strike="noStrike" dirty="0">
                          <a:solidFill>
                            <a:srgbClr val="000000"/>
                          </a:solidFill>
                          <a:effectLst/>
                          <a:latin typeface="+mn-ea"/>
                          <a:ea typeface="+mn-ea"/>
                        </a:rPr>
                      </a:br>
                      <a:r>
                        <a:rPr lang="ja-JP" altLang="en-US" sz="800" b="0" i="0" u="none" strike="noStrike" dirty="0">
                          <a:solidFill>
                            <a:srgbClr val="000000"/>
                          </a:solidFill>
                          <a:effectLst/>
                          <a:latin typeface="+mn-ea"/>
                          <a:ea typeface="+mn-ea"/>
                        </a:rPr>
                        <a:t>介護サービス従事者の離職率</a:t>
                      </a:r>
                      <a:r>
                        <a:rPr lang="en-US" altLang="ja-JP" sz="800" b="0" i="0" u="none" strike="noStrike" dirty="0">
                          <a:solidFill>
                            <a:srgbClr val="000000"/>
                          </a:solidFill>
                          <a:effectLst/>
                          <a:latin typeface="+mn-ea"/>
                          <a:ea typeface="+mn-ea"/>
                        </a:rPr>
                        <a:t>【</a:t>
                      </a:r>
                      <a:r>
                        <a:rPr lang="ja-JP" altLang="en-US" sz="800" b="0" i="0" u="none" strike="noStrike" dirty="0">
                          <a:solidFill>
                            <a:srgbClr val="000000"/>
                          </a:solidFill>
                          <a:effectLst/>
                          <a:latin typeface="+mn-ea"/>
                          <a:ea typeface="+mn-ea"/>
                        </a:rPr>
                        <a:t>介護労働実態調査</a:t>
                      </a:r>
                      <a:r>
                        <a:rPr lang="en-US" altLang="ja-JP" sz="800" b="0" i="0" u="none" strike="noStrike" dirty="0">
                          <a:solidFill>
                            <a:srgbClr val="000000"/>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2319428"/>
                  </a:ext>
                </a:extLst>
              </a:tr>
              <a:tr h="642312">
                <a:tc>
                  <a:txBody>
                    <a:bodyPr/>
                    <a:lstStyle/>
                    <a:p>
                      <a:pPr algn="ctr" fontAlgn="ctr"/>
                      <a:r>
                        <a:rPr lang="en-US" altLang="ja-JP" sz="800" b="0" i="0" u="none" strike="noStrike" dirty="0">
                          <a:solidFill>
                            <a:schemeClr val="tx1"/>
                          </a:solidFill>
                          <a:effectLst/>
                          <a:latin typeface="+mn-ea"/>
                          <a:ea typeface="+mn-ea"/>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市区町村介護人材プラットホーム構築事業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市区町村単位で介護従事者の確保・定着へ向けた総合的な取組を推進するため、関係機関・団体との連携を図り、施策の検討、推進及び評価等を行うための協議会の設置等</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ctr"/>
                      <a:r>
                        <a:rPr lang="ja-JP" altLang="en-US" sz="800" b="0" i="0" u="none" strike="noStrike" dirty="0">
                          <a:solidFill>
                            <a:schemeClr val="tx1"/>
                          </a:solidFill>
                          <a:effectLst/>
                          <a:latin typeface="+mn-ea"/>
                          <a:ea typeface="+mn-ea"/>
                        </a:rPr>
                        <a:t>協議会の有無（ありの場合は「１」を、なしの場合は、「０」を数値欄に入力）</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介護サービス施設・事業所調査</a:t>
                      </a:r>
                      <a:r>
                        <a:rPr lang="en-US" altLang="ja-JP" sz="800" b="0" i="0" u="none" strike="noStrike" dirty="0">
                          <a:solidFill>
                            <a:schemeClr val="tx1"/>
                          </a:solidFill>
                          <a:effectLst/>
                          <a:latin typeface="+mn-ea"/>
                          <a:ea typeface="+mn-ea"/>
                        </a:rPr>
                        <a:t>】</a:t>
                      </a:r>
                    </a:p>
                    <a:p>
                      <a:pPr algn="l" fontAlgn="ctr"/>
                      <a:br>
                        <a:rPr lang="en-US" altLang="ja-JP" sz="800" b="0" i="0" u="none" strike="noStrike" dirty="0">
                          <a:solidFill>
                            <a:schemeClr val="tx1"/>
                          </a:solidFill>
                          <a:effectLst/>
                          <a:latin typeface="+mn-ea"/>
                          <a:ea typeface="+mn-ea"/>
                        </a:rPr>
                      </a:br>
                      <a:r>
                        <a:rPr lang="ja-JP" altLang="en-US" sz="800" b="0" i="0" u="none" strike="noStrike" dirty="0">
                          <a:solidFill>
                            <a:schemeClr val="tx1"/>
                          </a:solidFill>
                          <a:effectLst/>
                          <a:latin typeface="+mn-ea"/>
                          <a:ea typeface="+mn-ea"/>
                        </a:rPr>
                        <a:t>介護サービス従事者の離職率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49554445"/>
                  </a:ext>
                </a:extLst>
              </a:tr>
              <a:tr h="642312">
                <a:tc>
                  <a:txBody>
                    <a:bodyPr/>
                    <a:lstStyle/>
                    <a:p>
                      <a:pPr algn="ctr" fontAlgn="ctr"/>
                      <a:r>
                        <a:rPr lang="en-US" altLang="ja-JP" sz="800" b="0" i="0" u="none" strike="noStrike" dirty="0">
                          <a:solidFill>
                            <a:schemeClr val="tx1"/>
                          </a:solidFill>
                          <a:effectLst/>
                          <a:latin typeface="+mn-ea"/>
                          <a:ea typeface="+mn-ea"/>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人材育成等に取り組む事業所の認証評価制度実施等事業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都道府県による、介護人材育成等に取り組む事業所の認証評価制度の運営</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雇用改善の取組を行っている事業所の表彰、コンテストの実施</a:t>
                      </a:r>
                    </a:p>
                    <a:p>
                      <a:pPr algn="l" fontAlgn="ct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ctr"/>
                      <a:r>
                        <a:rPr lang="ja-JP" altLang="en-US" sz="800" b="0" i="0" u="none" strike="noStrike" dirty="0">
                          <a:solidFill>
                            <a:schemeClr val="tx1"/>
                          </a:solidFill>
                          <a:effectLst/>
                          <a:latin typeface="+mn-ea"/>
                          <a:ea typeface="+mn-ea"/>
                        </a:rPr>
                        <a:t>認証を受けた事業所数</a:t>
                      </a:r>
                      <a:endParaRPr lang="en-US" altLang="ja-JP" sz="800" b="0" i="0" u="none" strike="noStrike" dirty="0">
                        <a:solidFill>
                          <a:schemeClr val="tx1"/>
                        </a:solidFill>
                        <a:effectLst/>
                        <a:latin typeface="+mn-ea"/>
                        <a:ea typeface="+mn-ea"/>
                      </a:endParaRPr>
                    </a:p>
                    <a:p>
                      <a:pPr marL="0" marR="0" lvl="0" indent="0" algn="just"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表彰事業所数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rgbClr val="000000"/>
                          </a:solidFill>
                          <a:effectLst/>
                          <a:latin typeface="+mn-ea"/>
                          <a:ea typeface="+mn-ea"/>
                        </a:rPr>
                        <a:t>介護サービス従事者数</a:t>
                      </a:r>
                      <a:r>
                        <a:rPr lang="en-US" altLang="ja-JP" sz="800" b="0" i="0" u="none" strike="noStrike" dirty="0">
                          <a:solidFill>
                            <a:srgbClr val="000000"/>
                          </a:solidFill>
                          <a:effectLst/>
                          <a:latin typeface="+mn-ea"/>
                          <a:ea typeface="+mn-ea"/>
                        </a:rPr>
                        <a:t>【</a:t>
                      </a:r>
                      <a:r>
                        <a:rPr lang="ja-JP" altLang="en-US" sz="800" b="0" i="0" u="none" strike="noStrike" dirty="0">
                          <a:solidFill>
                            <a:srgbClr val="000000"/>
                          </a:solidFill>
                          <a:effectLst/>
                          <a:latin typeface="+mn-ea"/>
                          <a:ea typeface="+mn-ea"/>
                        </a:rPr>
                        <a:t>介護サービス施設・事業所調査</a:t>
                      </a:r>
                      <a:r>
                        <a:rPr lang="en-US" altLang="ja-JP" sz="800" b="0" i="0" u="none" strike="noStrike" dirty="0">
                          <a:solidFill>
                            <a:srgbClr val="000000"/>
                          </a:solidFill>
                          <a:effectLst/>
                          <a:latin typeface="+mn-ea"/>
                          <a:ea typeface="+mn-ea"/>
                        </a:rPr>
                        <a:t>】</a:t>
                      </a:r>
                      <a:br>
                        <a:rPr lang="en-US" altLang="ja-JP" sz="800" b="0" i="0" u="none" strike="noStrike" dirty="0">
                          <a:solidFill>
                            <a:srgbClr val="000000"/>
                          </a:solidFill>
                          <a:effectLst/>
                          <a:latin typeface="+mn-ea"/>
                          <a:ea typeface="+mn-ea"/>
                        </a:rPr>
                      </a:br>
                      <a:r>
                        <a:rPr lang="ja-JP" altLang="en-US" sz="800" b="0" i="0" u="none" strike="noStrike" dirty="0">
                          <a:solidFill>
                            <a:srgbClr val="000000"/>
                          </a:solidFill>
                          <a:effectLst/>
                          <a:latin typeface="+mn-ea"/>
                          <a:ea typeface="+mn-ea"/>
                        </a:rPr>
                        <a:t>介護サービス従事者の離職率</a:t>
                      </a:r>
                      <a:r>
                        <a:rPr lang="en-US" altLang="ja-JP" sz="800" b="0" i="0" u="none" strike="noStrike" dirty="0">
                          <a:solidFill>
                            <a:srgbClr val="000000"/>
                          </a:solidFill>
                          <a:effectLst/>
                          <a:latin typeface="+mn-ea"/>
                          <a:ea typeface="+mn-ea"/>
                        </a:rPr>
                        <a:t>【</a:t>
                      </a:r>
                      <a:r>
                        <a:rPr lang="ja-JP" altLang="en-US" sz="800" b="0" i="0" u="none" strike="noStrike" dirty="0">
                          <a:solidFill>
                            <a:srgbClr val="000000"/>
                          </a:solidFill>
                          <a:effectLst/>
                          <a:latin typeface="+mn-ea"/>
                          <a:ea typeface="+mn-ea"/>
                        </a:rPr>
                        <a:t>介護労働実態調査</a:t>
                      </a:r>
                      <a:r>
                        <a:rPr lang="en-US" altLang="ja-JP" sz="800" b="0" i="0" u="none" strike="noStrike" dirty="0">
                          <a:solidFill>
                            <a:srgbClr val="000000"/>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28927151"/>
                  </a:ext>
                </a:extLst>
              </a:tr>
              <a:tr h="252000">
                <a:tc gridSpan="5">
                  <a:txBody>
                    <a:bodyPr/>
                    <a:lstStyle/>
                    <a:p>
                      <a:pPr algn="l" fontAlgn="ctr"/>
                      <a:r>
                        <a:rPr lang="ja-JP" altLang="en-US" sz="800" b="0" i="0" u="none" strike="noStrike" dirty="0">
                          <a:solidFill>
                            <a:schemeClr val="tx1"/>
                          </a:solidFill>
                          <a:effectLst/>
                          <a:latin typeface="+mn-ea"/>
                          <a:ea typeface="+mn-ea"/>
                        </a:rPr>
                        <a:t>（参入促進に資する事業）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zh-TW"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just" fontAlgn="ctr"/>
                      <a:endParaRPr lang="ja-JP"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1392774"/>
                  </a:ext>
                </a:extLst>
              </a:tr>
              <a:tr h="642312">
                <a:tc>
                  <a:txBody>
                    <a:bodyPr/>
                    <a:lstStyle/>
                    <a:p>
                      <a:pPr algn="ctr" fontAlgn="ctr"/>
                      <a:r>
                        <a:rPr lang="en-US" altLang="ja-JP" sz="800" b="0" i="0" u="none" strike="noStrike" dirty="0">
                          <a:solidFill>
                            <a:schemeClr val="tx1"/>
                          </a:solidFill>
                          <a:effectLst/>
                          <a:latin typeface="+mn-ea"/>
                          <a:ea typeface="+mn-ea"/>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地域における介護のしごと魅力発信事業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just" defTabSz="969293" rtl="0" eaLnBrk="1" fontAlgn="ctr"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n-ea"/>
                          <a:ea typeface="+mn-ea"/>
                          <a:cs typeface="+mn-cs"/>
                        </a:rPr>
                        <a:t>地域住民や学生を対象とした啓発活動等</a:t>
                      </a:r>
                      <a:endParaRPr lang="ja-JP" altLang="en-US" sz="800" u="none" dirty="0">
                        <a:solidFill>
                          <a:schemeClr val="tx1"/>
                        </a:solidFill>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rgbClr val="000000"/>
                          </a:solidFill>
                          <a:effectLst/>
                          <a:latin typeface="+mn-ea"/>
                          <a:ea typeface="+mn-ea"/>
                        </a:rPr>
                        <a:t>介護サービス従事者数</a:t>
                      </a:r>
                      <a:r>
                        <a:rPr lang="en-US" altLang="ja-JP" sz="800" b="0" i="0" u="none" strike="noStrike" dirty="0">
                          <a:solidFill>
                            <a:srgbClr val="000000"/>
                          </a:solidFill>
                          <a:effectLst/>
                          <a:latin typeface="+mn-ea"/>
                          <a:ea typeface="+mn-ea"/>
                        </a:rPr>
                        <a:t>【</a:t>
                      </a:r>
                      <a:r>
                        <a:rPr lang="ja-JP" altLang="en-US" sz="800" b="0" i="0" u="none" strike="noStrike" dirty="0">
                          <a:solidFill>
                            <a:srgbClr val="000000"/>
                          </a:solidFill>
                          <a:effectLst/>
                          <a:latin typeface="+mn-ea"/>
                          <a:ea typeface="+mn-ea"/>
                        </a:rPr>
                        <a:t>介護サービス施設・事業所調査</a:t>
                      </a:r>
                      <a:r>
                        <a:rPr lang="en-US" altLang="ja-JP" sz="800" b="0" i="0" u="none" strike="noStrike" dirty="0">
                          <a:solidFill>
                            <a:srgbClr val="000000"/>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34281612"/>
                  </a:ext>
                </a:extLst>
              </a:tr>
              <a:tr h="642312">
                <a:tc>
                  <a:txBody>
                    <a:bodyPr/>
                    <a:lstStyle/>
                    <a:p>
                      <a:pPr algn="ctr" fontAlgn="ctr"/>
                      <a:r>
                        <a:rPr lang="en-US" altLang="ja-JP" sz="800" b="0" i="0" u="none" strike="noStrike" dirty="0">
                          <a:solidFill>
                            <a:schemeClr val="tx1"/>
                          </a:solidFill>
                          <a:effectLst/>
                          <a:latin typeface="+mn-ea"/>
                          <a:ea typeface="+mn-ea"/>
                        </a:rPr>
                        <a:t>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若者・女性・高年齢者など多様な世代を対象とした介護の職場体験等事業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r>
                        <a:rPr kumimoji="1" lang="ja-JP" altLang="en-US" sz="800" b="0" i="0" u="none" strike="noStrike" kern="1200" cap="none" spc="0" normalizeH="0" baseline="0" noProof="0" dirty="0">
                          <a:ln>
                            <a:noFill/>
                          </a:ln>
                          <a:solidFill>
                            <a:schemeClr val="tx1"/>
                          </a:solidFill>
                          <a:effectLst/>
                          <a:uLnTx/>
                          <a:uFillTx/>
                          <a:latin typeface="+mn-ea"/>
                          <a:ea typeface="+mn-ea"/>
                          <a:cs typeface="+mn-cs"/>
                        </a:rPr>
                        <a:t>学生向けの職場体験や、介護ボランティア事業への主婦、高年齢者等の参加促進等</a:t>
                      </a:r>
                      <a:endParaRPr kumimoji="1" lang="en-US" altLang="ja-JP" sz="800" b="0" i="0" u="none" strike="noStrike" kern="1200" cap="none" spc="0" normalizeH="0" baseline="0" noProof="0" dirty="0">
                        <a:ln>
                          <a:noFill/>
                        </a:ln>
                        <a:solidFill>
                          <a:schemeClr val="tx1"/>
                        </a:solidFill>
                        <a:effectLst/>
                        <a:uLnTx/>
                        <a:uFillTx/>
                        <a:latin typeface="+mn-ea"/>
                        <a:ea typeface="+mn-ea"/>
                        <a:cs typeface="+mn-cs"/>
                      </a:endParaRPr>
                    </a:p>
                    <a:p>
                      <a:r>
                        <a:rPr lang="ja-JP" altLang="en-US" sz="800" b="0" i="0" u="none" strike="noStrike" dirty="0">
                          <a:solidFill>
                            <a:schemeClr val="tx1"/>
                          </a:solidFill>
                          <a:effectLst/>
                          <a:latin typeface="+mn-ea"/>
                          <a:ea typeface="+mn-ea"/>
                        </a:rPr>
                        <a:t>インターンシップの実施</a:t>
                      </a:r>
                      <a:endParaRPr lang="ja-JP" altLang="en-US" sz="800" u="none" strike="noStrike" dirty="0">
                        <a:solidFill>
                          <a:schemeClr val="tx1"/>
                        </a:solidFill>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プログラム参加者数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インターンシップ参加者数</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職場体験参加者数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rgbClr val="000000"/>
                          </a:solidFill>
                          <a:effectLst/>
                          <a:latin typeface="+mn-ea"/>
                          <a:ea typeface="+mn-ea"/>
                        </a:rPr>
                        <a:t>介護サービス従事者数</a:t>
                      </a:r>
                      <a:r>
                        <a:rPr lang="en-US" altLang="ja-JP" sz="800" b="0" i="0" u="none" strike="noStrike" dirty="0">
                          <a:solidFill>
                            <a:srgbClr val="000000"/>
                          </a:solidFill>
                          <a:effectLst/>
                          <a:latin typeface="+mn-ea"/>
                          <a:ea typeface="+mn-ea"/>
                        </a:rPr>
                        <a:t>【</a:t>
                      </a:r>
                      <a:r>
                        <a:rPr lang="ja-JP" altLang="en-US" sz="800" b="0" i="0" u="none" strike="noStrike" dirty="0">
                          <a:solidFill>
                            <a:srgbClr val="000000"/>
                          </a:solidFill>
                          <a:effectLst/>
                          <a:latin typeface="+mn-ea"/>
                          <a:ea typeface="+mn-ea"/>
                        </a:rPr>
                        <a:t>介護サービス施設・事業所調査</a:t>
                      </a:r>
                      <a:r>
                        <a:rPr lang="en-US" altLang="ja-JP" sz="800" b="0" i="0" u="none" strike="noStrike" dirty="0">
                          <a:solidFill>
                            <a:srgbClr val="000000"/>
                          </a:solidFill>
                          <a:effectLst/>
                          <a:latin typeface="+mn-ea"/>
                          <a:ea typeface="+mn-ea"/>
                        </a:rPr>
                        <a:t>】</a:t>
                      </a:r>
                      <a:endParaRPr lang="ja-JP" altLang="en-US" sz="8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11084034"/>
                  </a:ext>
                </a:extLst>
              </a:tr>
              <a:tr h="642312">
                <a:tc>
                  <a:txBody>
                    <a:bodyPr/>
                    <a:lstStyle/>
                    <a:p>
                      <a:pPr algn="ctr" fontAlgn="ctr"/>
                      <a:r>
                        <a:rPr lang="en-US" altLang="ja-JP" sz="800" b="0" i="0" u="none" strike="noStrike" dirty="0">
                          <a:solidFill>
                            <a:schemeClr val="tx1"/>
                          </a:solidFill>
                          <a:effectLst/>
                          <a:latin typeface="+mn-ea"/>
                          <a:ea typeface="+mn-ea"/>
                        </a:rPr>
                        <a:t>6-1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助け合いによる生活支援の担い手の養成事業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just" defTabSz="969293" rtl="0" eaLnBrk="1" fontAlgn="ctr"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n-ea"/>
                          <a:ea typeface="+mn-ea"/>
                          <a:cs typeface="+mn-cs"/>
                        </a:rPr>
                        <a:t>新しい総合事業において、基準を緩和した訪問型サービスの従事者養成研修、移動（輸送）サービス従事者養成研修、配食サービス従事者養成研修等</a:t>
                      </a:r>
                      <a:endParaRPr lang="ja-JP" altLang="en-US" sz="800" u="none" dirty="0">
                        <a:solidFill>
                          <a:schemeClr val="tx1"/>
                        </a:solidFill>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rgbClr val="000000"/>
                          </a:solidFill>
                          <a:effectLst/>
                          <a:latin typeface="+mn-ea"/>
                          <a:ea typeface="+mn-ea"/>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chemeClr val="tx1"/>
                      </a:solidFill>
                      <a:prstDash val="solid"/>
                      <a:round/>
                      <a:headEnd type="none" w="med" len="med"/>
                      <a:tailEnd type="none" w="med" len="med"/>
                    </a:lnB>
                    <a:lnBlToTr w="6350" cap="flat" cmpd="sng" algn="ctr">
                      <a:solidFill>
                        <a:schemeClr val="tx1"/>
                      </a:solidFill>
                      <a:prstDash val="solid"/>
                      <a:round/>
                      <a:headEnd type="none" w="med" len="med"/>
                      <a:tailEnd type="none" w="med" len="med"/>
                    </a:lnBlToTr>
                    <a:solidFill>
                      <a:srgbClr val="FFFFFF"/>
                    </a:solidFill>
                  </a:tcPr>
                </a:tc>
                <a:extLst>
                  <a:ext uri="{0D108BD9-81ED-4DB2-BD59-A6C34878D82A}">
                    <a16:rowId xmlns:a16="http://schemas.microsoft.com/office/drawing/2014/main" val="3419852224"/>
                  </a:ext>
                </a:extLst>
              </a:tr>
              <a:tr h="642312">
                <a:tc>
                  <a:txBody>
                    <a:bodyPr/>
                    <a:lstStyle/>
                    <a:p>
                      <a:pPr algn="ctr" fontAlgn="ctr"/>
                      <a:r>
                        <a:rPr lang="en-US" altLang="ja-JP" sz="800" b="0" i="0" u="none" strike="noStrike" dirty="0">
                          <a:solidFill>
                            <a:schemeClr val="tx1"/>
                          </a:solidFill>
                          <a:effectLst/>
                          <a:latin typeface="+mn-ea"/>
                          <a:ea typeface="+mn-ea"/>
                        </a:rPr>
                        <a:t>6-2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地域の支え合い・助け合い活動継続のための事務手続き等支援事業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just" defTabSz="969293" rtl="0" eaLnBrk="1" fontAlgn="ctr" latinLnBrk="0" hangingPunct="1">
                        <a:lnSpc>
                          <a:spcPct val="100000"/>
                        </a:lnSpc>
                        <a:spcBef>
                          <a:spcPts val="0"/>
                        </a:spcBef>
                        <a:spcAft>
                          <a:spcPts val="0"/>
                        </a:spcAft>
                        <a:buClrTx/>
                        <a:buSzTx/>
                        <a:buFontTx/>
                        <a:buNone/>
                        <a:tabLst/>
                        <a:defRPr/>
                      </a:pPr>
                      <a:r>
                        <a:rPr lang="ja-JP" altLang="en-US" sz="800" u="none" dirty="0">
                          <a:solidFill>
                            <a:schemeClr val="tx1"/>
                          </a:solidFill>
                          <a:latin typeface="+mn-ea"/>
                          <a:ea typeface="+mn-ea"/>
                        </a:rPr>
                        <a:t>地域の支え合い・助け合い活動の継続のために、「事務お助け隊」が各種事務作業の支援や必要な助言を行う</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事務お助け隊の支援団体数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8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chemeClr val="tx1"/>
                      </a:solidFill>
                      <a:prstDash val="solid"/>
                      <a:round/>
                      <a:headEnd type="none" w="med" len="med"/>
                      <a:tailEnd type="none" w="med" len="med"/>
                    </a:lnBlToTr>
                    <a:solidFill>
                      <a:srgbClr val="FFFFFF"/>
                    </a:solidFill>
                  </a:tcPr>
                </a:tc>
                <a:extLst>
                  <a:ext uri="{0D108BD9-81ED-4DB2-BD59-A6C34878D82A}">
                    <a16:rowId xmlns:a16="http://schemas.microsoft.com/office/drawing/2014/main" val="3540222681"/>
                  </a:ext>
                </a:extLst>
              </a:tr>
              <a:tr h="642312">
                <a:tc>
                  <a:txBody>
                    <a:bodyPr/>
                    <a:lstStyle/>
                    <a:p>
                      <a:pPr algn="ctr" fontAlgn="ctr"/>
                      <a:r>
                        <a:rPr lang="en-US" altLang="ja-JP" sz="800" b="0" i="0" u="none" strike="noStrike" dirty="0">
                          <a:solidFill>
                            <a:schemeClr val="tx1"/>
                          </a:solidFill>
                          <a:effectLst/>
                          <a:latin typeface="+mn-ea"/>
                          <a:ea typeface="+mn-ea"/>
                        </a:rPr>
                        <a:t>6-3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介護人材確保のためのボランティアポイント活用推進事業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just" defTabSz="969293" rtl="0" eaLnBrk="1" fontAlgn="ctr" latinLnBrk="0" hangingPunct="1">
                        <a:lnSpc>
                          <a:spcPct val="100000"/>
                        </a:lnSpc>
                        <a:spcBef>
                          <a:spcPts val="0"/>
                        </a:spcBef>
                        <a:spcAft>
                          <a:spcPts val="0"/>
                        </a:spcAft>
                        <a:buClrTx/>
                        <a:buSzTx/>
                        <a:buFontTx/>
                        <a:buNone/>
                        <a:tabLst/>
                        <a:defRPr/>
                      </a:pPr>
                      <a:r>
                        <a:rPr lang="ja-JP" altLang="en-US" sz="800" u="none" dirty="0">
                          <a:solidFill>
                            <a:schemeClr val="tx1"/>
                          </a:solidFill>
                          <a:latin typeface="+mn-ea"/>
                          <a:ea typeface="+mn-ea"/>
                        </a:rPr>
                        <a:t>若者層、中年齢層、子育てを終えた層、高齢者層など各層の者が、介護分野への研修参加及び介護の周辺業務等へのボランティア活動を行うことに対して、ポイントを付与</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ボランティアポイントを活用したボランティアの人数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8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chemeClr val="tx1"/>
                      </a:solidFill>
                      <a:prstDash val="solid"/>
                      <a:round/>
                      <a:headEnd type="none" w="med" len="med"/>
                      <a:tailEnd type="none" w="med" len="med"/>
                    </a:lnBlToTr>
                    <a:solidFill>
                      <a:srgbClr val="FFFFFF"/>
                    </a:solidFill>
                  </a:tcPr>
                </a:tc>
                <a:extLst>
                  <a:ext uri="{0D108BD9-81ED-4DB2-BD59-A6C34878D82A}">
                    <a16:rowId xmlns:a16="http://schemas.microsoft.com/office/drawing/2014/main" val="3388213668"/>
                  </a:ext>
                </a:extLst>
              </a:tr>
            </a:tbl>
          </a:graphicData>
        </a:graphic>
      </p:graphicFrame>
    </p:spTree>
    <p:extLst>
      <p:ext uri="{BB962C8B-B14F-4D97-AF65-F5344CB8AC3E}">
        <p14:creationId xmlns:p14="http://schemas.microsoft.com/office/powerpoint/2010/main" val="1113963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a:spLocks noGrp="1"/>
          </p:cNvSpPr>
          <p:nvPr>
            <p:ph type="sldNum" sz="quarter" idx="12"/>
          </p:nvPr>
        </p:nvSpPr>
        <p:spPr>
          <a:xfrm>
            <a:off x="7728507" y="6817579"/>
            <a:ext cx="2352146" cy="383381"/>
          </a:xfrm>
        </p:spPr>
        <p:txBody>
          <a:bodyPr/>
          <a:lstStyle/>
          <a:p>
            <a:fld id="{4815234B-545C-4FEF-896B-BB7CC5D197AF}" type="slidenum">
              <a:rPr lang="ja-JP" altLang="en-US" sz="1300" smtClean="0">
                <a:solidFill>
                  <a:prstClr val="black">
                    <a:tint val="75000"/>
                  </a:prstClr>
                </a:solidFill>
              </a:rPr>
              <a:pPr/>
              <a:t>7</a:t>
            </a:fld>
            <a:endParaRPr lang="ja-JP" altLang="en-US" sz="1300" dirty="0">
              <a:solidFill>
                <a:prstClr val="black">
                  <a:tint val="75000"/>
                </a:prstClr>
              </a:solidFill>
            </a:endParaRPr>
          </a:p>
        </p:txBody>
      </p:sp>
      <p:graphicFrame>
        <p:nvGraphicFramePr>
          <p:cNvPr id="8" name="表 7"/>
          <p:cNvGraphicFramePr>
            <a:graphicFrameLocks noGrp="1"/>
          </p:cNvGraphicFramePr>
          <p:nvPr>
            <p:extLst>
              <p:ext uri="{D42A27DB-BD31-4B8C-83A1-F6EECF244321}">
                <p14:modId xmlns:p14="http://schemas.microsoft.com/office/powerpoint/2010/main" val="1785830807"/>
              </p:ext>
            </p:extLst>
          </p:nvPr>
        </p:nvGraphicFramePr>
        <p:xfrm>
          <a:off x="359792" y="288082"/>
          <a:ext cx="9432040" cy="4238472"/>
        </p:xfrm>
        <a:graphic>
          <a:graphicData uri="http://schemas.openxmlformats.org/drawingml/2006/table">
            <a:tbl>
              <a:tblPr/>
              <a:tblGrid>
                <a:gridCol w="360040">
                  <a:extLst>
                    <a:ext uri="{9D8B030D-6E8A-4147-A177-3AD203B41FA5}">
                      <a16:colId xmlns:a16="http://schemas.microsoft.com/office/drawing/2014/main" val="20000"/>
                    </a:ext>
                  </a:extLst>
                </a:gridCol>
                <a:gridCol w="2268000">
                  <a:extLst>
                    <a:ext uri="{9D8B030D-6E8A-4147-A177-3AD203B41FA5}">
                      <a16:colId xmlns:a16="http://schemas.microsoft.com/office/drawing/2014/main" val="20001"/>
                    </a:ext>
                  </a:extLst>
                </a:gridCol>
                <a:gridCol w="2268000">
                  <a:extLst>
                    <a:ext uri="{9D8B030D-6E8A-4147-A177-3AD203B41FA5}">
                      <a16:colId xmlns:a16="http://schemas.microsoft.com/office/drawing/2014/main" val="20003"/>
                    </a:ext>
                  </a:extLst>
                </a:gridCol>
                <a:gridCol w="2268000">
                  <a:extLst>
                    <a:ext uri="{9D8B030D-6E8A-4147-A177-3AD203B41FA5}">
                      <a16:colId xmlns:a16="http://schemas.microsoft.com/office/drawing/2014/main" val="20004"/>
                    </a:ext>
                  </a:extLst>
                </a:gridCol>
                <a:gridCol w="2268000">
                  <a:extLst>
                    <a:ext uri="{9D8B030D-6E8A-4147-A177-3AD203B41FA5}">
                      <a16:colId xmlns:a16="http://schemas.microsoft.com/office/drawing/2014/main" val="20005"/>
                    </a:ext>
                  </a:extLst>
                </a:gridCol>
              </a:tblGrid>
              <a:tr h="252000">
                <a:tc rowSpan="2">
                  <a:txBody>
                    <a:bodyPr/>
                    <a:lstStyle/>
                    <a:p>
                      <a:pPr algn="ctr" fontAlgn="ct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900" b="0" i="0" u="none" strike="noStrike" dirty="0">
                          <a:solidFill>
                            <a:srgbClr val="000000"/>
                          </a:solidFill>
                          <a:effectLst/>
                          <a:latin typeface="+mn-ea"/>
                          <a:ea typeface="+mn-ea"/>
                        </a:rPr>
                        <a:t>事業の種類</a:t>
                      </a:r>
                      <a:endParaRPr lang="zh-TW"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900" b="0" i="0" u="none" strike="noStrike" dirty="0">
                          <a:solidFill>
                            <a:srgbClr val="000000"/>
                          </a:solidFill>
                          <a:effectLst/>
                          <a:latin typeface="+mn-ea"/>
                          <a:ea typeface="+mn-ea"/>
                        </a:rPr>
                        <a:t>事業内容・事業例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900" b="0" i="0" u="none" strike="noStrike" dirty="0">
                          <a:solidFill>
                            <a:srgbClr val="000000"/>
                          </a:solidFill>
                          <a:effectLst/>
                          <a:latin typeface="+mn-ea"/>
                          <a:ea typeface="+mn-ea"/>
                        </a:rPr>
                        <a:t>指標例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pPr algn="l"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649239788"/>
                  </a:ext>
                </a:extLst>
              </a:tr>
              <a:tr h="252000">
                <a:tc vMerge="1">
                  <a:txBody>
                    <a:bodyPr/>
                    <a:lstStyle/>
                    <a:p>
                      <a:pPr algn="ctr"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pPr algn="l" fontAlgn="ctr"/>
                      <a:endParaRPr lang="zh-TW"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pPr algn="l" fontAlgn="ctr"/>
                      <a:endParaRPr lang="ja-JP"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アウトプット指標</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アウトカム指標</a:t>
                      </a: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822063149"/>
                  </a:ext>
                </a:extLst>
              </a:tr>
              <a:tr h="642312">
                <a:tc>
                  <a:txBody>
                    <a:bodyPr/>
                    <a:lstStyle/>
                    <a:p>
                      <a:pPr algn="ctr" fontAlgn="ctr"/>
                      <a:r>
                        <a:rPr lang="en-US" altLang="ja-JP" sz="800" b="0" i="0" u="none" strike="noStrike" dirty="0">
                          <a:solidFill>
                            <a:schemeClr val="tx1"/>
                          </a:solidFill>
                          <a:effectLst/>
                          <a:latin typeface="+mn-ea"/>
                          <a:ea typeface="+mn-ea"/>
                        </a:rPr>
                        <a:t>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介護未経験者に対する研修等支援事業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・介護職員初任者研修の受講経費支援等</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・無資格者を対象に初任者研修の資格取得を支援</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・生活援助従事者研修に係る受講支援等から研修受講後の訪問介護事業所とのマッチングまでの一体的な支援に必要な経費の助成</a:t>
                      </a:r>
                    </a:p>
                    <a:p>
                      <a:pPr marL="0" marR="0" lvl="0" indent="0" algn="l" defTabSz="969293" rtl="0" eaLnBrk="1" fontAlgn="ctr" latinLnBrk="0" hangingPunct="1">
                        <a:lnSpc>
                          <a:spcPct val="100000"/>
                        </a:lnSpc>
                        <a:spcBef>
                          <a:spcPts val="0"/>
                        </a:spcBef>
                        <a:spcAft>
                          <a:spcPts val="0"/>
                        </a:spcAft>
                        <a:buClrTx/>
                        <a:buSzTx/>
                        <a:buFontTx/>
                        <a:buNone/>
                        <a:tabLst/>
                        <a:defRPr/>
                      </a:pPr>
                      <a:endParaRPr lang="ja-JP" altLang="en-US" sz="800" b="0" i="0" u="none" strike="noStrike" dirty="0">
                        <a:solidFill>
                          <a:schemeClr val="tx1"/>
                        </a:solidFill>
                        <a:effectLst/>
                        <a:latin typeface="+mn-ea"/>
                        <a:ea typeface="+mn-ea"/>
                      </a:endParaRPr>
                    </a:p>
                    <a:p>
                      <a:pPr algn="l" fontAlgn="ct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介護サービス従事者（訪問介護員）数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介護サービス施設・事業所調査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749554445"/>
                  </a:ext>
                </a:extLst>
              </a:tr>
              <a:tr h="642312">
                <a:tc>
                  <a:txBody>
                    <a:bodyPr/>
                    <a:lstStyle/>
                    <a:p>
                      <a:pPr algn="ctr" fontAlgn="ctr"/>
                      <a:r>
                        <a:rPr lang="en-US" altLang="ja-JP" sz="800" b="0" i="0" u="none" strike="noStrike" baseline="0" dirty="0">
                          <a:solidFill>
                            <a:schemeClr val="tx1"/>
                          </a:solidFill>
                          <a:effectLst/>
                          <a:latin typeface="+mn-ea"/>
                          <a:ea typeface="+mn-ea"/>
                        </a:rPr>
                        <a:t>8-1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baseline="0" dirty="0">
                          <a:solidFill>
                            <a:schemeClr val="tx1"/>
                          </a:solidFill>
                          <a:effectLst/>
                          <a:latin typeface="+mn-ea"/>
                          <a:ea typeface="+mn-ea"/>
                        </a:rPr>
                        <a:t>多様な人材層（若者・女性・高齢者）の参入促進事業</a:t>
                      </a:r>
                      <a:endParaRPr lang="en-US" altLang="ja-JP" sz="800" b="0" i="0" u="none" strike="noStrike" baseline="0" dirty="0">
                        <a:solidFill>
                          <a:schemeClr val="tx1"/>
                        </a:solidFill>
                        <a:effectLst/>
                        <a:latin typeface="+mn-ea"/>
                        <a:ea typeface="+mn-ea"/>
                      </a:endParaRPr>
                    </a:p>
                    <a:p>
                      <a:pPr algn="l" fontAlgn="ctr"/>
                      <a:r>
                        <a:rPr lang="en-US" altLang="ja-JP" sz="800" b="0" i="0" u="none" strike="noStrike" dirty="0">
                          <a:solidFill>
                            <a:schemeClr val="tx1"/>
                          </a:solidFill>
                          <a:effectLst/>
                          <a:latin typeface="+mn-ea"/>
                          <a:ea typeface="+mn-ea"/>
                        </a:rPr>
                        <a:t>―</a:t>
                      </a:r>
                      <a:r>
                        <a:rPr lang="ja-JP" altLang="en-US" sz="800" b="0" i="0" u="none" strike="noStrike" baseline="0" dirty="0">
                          <a:solidFill>
                            <a:schemeClr val="tx1"/>
                          </a:solidFill>
                          <a:effectLst/>
                          <a:latin typeface="+mn-ea"/>
                          <a:ea typeface="+mn-ea"/>
                        </a:rPr>
                        <a:t>多様な人材層（若者・女性・高齢者）に応じたマッチング機能強化事業</a:t>
                      </a:r>
                      <a:endParaRPr lang="en-US" altLang="ja-JP" sz="800" b="0" i="0" u="none" strike="noStrike" baseline="0"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baseline="0" dirty="0">
                          <a:solidFill>
                            <a:schemeClr val="tx1"/>
                          </a:solidFill>
                          <a:effectLst/>
                          <a:latin typeface="+mn-ea"/>
                          <a:ea typeface="+mn-ea"/>
                        </a:rPr>
                        <a:t>合同就職説明会の実施、相談窓口の設置、過疎地等での体験就労のための旅費、就職支度金の支援等</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baseline="0" dirty="0">
                          <a:solidFill>
                            <a:schemeClr val="tx1"/>
                          </a:solidFill>
                          <a:effectLst/>
                          <a:latin typeface="+mn-ea"/>
                          <a:ea typeface="+mn-ea"/>
                        </a:rPr>
                        <a:t>参加者数</a:t>
                      </a:r>
                      <a:br>
                        <a:rPr lang="ja-JP" altLang="en-US" sz="800" b="0" i="0" u="none" strike="noStrike" baseline="0" dirty="0">
                          <a:solidFill>
                            <a:schemeClr val="tx1"/>
                          </a:solidFill>
                          <a:effectLst/>
                          <a:latin typeface="+mn-ea"/>
                          <a:ea typeface="+mn-ea"/>
                        </a:rPr>
                      </a:br>
                      <a:endParaRPr lang="en-US" altLang="ja-JP" sz="800" b="0" i="0" u="none" strike="noStrike" baseline="0" dirty="0">
                        <a:solidFill>
                          <a:schemeClr val="tx1"/>
                        </a:solidFill>
                        <a:effectLst/>
                        <a:latin typeface="+mn-ea"/>
                        <a:ea typeface="+mn-ea"/>
                      </a:endParaRPr>
                    </a:p>
                    <a:p>
                      <a:pPr algn="l" fontAlgn="ctr"/>
                      <a:r>
                        <a:rPr lang="ja-JP" altLang="en-US" sz="800" b="0" i="0" u="none" strike="noStrike" baseline="0" dirty="0">
                          <a:solidFill>
                            <a:schemeClr val="tx1"/>
                          </a:solidFill>
                          <a:effectLst/>
                          <a:latin typeface="+mn-ea"/>
                          <a:ea typeface="+mn-ea"/>
                        </a:rPr>
                        <a:t>就職支度金を受けた人数</a:t>
                      </a:r>
                      <a:br>
                        <a:rPr lang="ja-JP" altLang="en-US" sz="800" b="0" i="0" u="none" strike="noStrike" baseline="0" dirty="0">
                          <a:solidFill>
                            <a:schemeClr val="tx1"/>
                          </a:solidFill>
                          <a:effectLst/>
                          <a:latin typeface="+mn-ea"/>
                          <a:ea typeface="+mn-ea"/>
                        </a:rPr>
                      </a:br>
                      <a:endParaRPr lang="en-US" altLang="ja-JP" sz="800" b="0" i="0" u="none" strike="noStrike" baseline="0" dirty="0">
                        <a:solidFill>
                          <a:schemeClr val="tx1"/>
                        </a:solidFill>
                        <a:effectLst/>
                        <a:latin typeface="+mn-ea"/>
                        <a:ea typeface="+mn-ea"/>
                      </a:endParaRPr>
                    </a:p>
                    <a:p>
                      <a:pPr algn="l" fontAlgn="ctr"/>
                      <a:r>
                        <a:rPr lang="ja-JP" altLang="en-US" sz="800" b="0" i="0" u="none" strike="noStrike" baseline="0" dirty="0">
                          <a:solidFill>
                            <a:schemeClr val="tx1"/>
                          </a:solidFill>
                          <a:effectLst/>
                          <a:latin typeface="+mn-ea"/>
                          <a:ea typeface="+mn-ea"/>
                        </a:rPr>
                        <a:t>過疎地等での体験就労数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n-ea"/>
                          <a:ea typeface="+mn-ea"/>
                          <a:cs typeface="+mn-cs"/>
                        </a:rPr>
                        <a:t>介護サービス従事者数</a:t>
                      </a:r>
                      <a:r>
                        <a:rPr kumimoji="1" lang="en-US" altLang="ja-JP" sz="800" b="0" i="0" u="none" strike="noStrike" kern="1200" cap="none" spc="0" normalizeH="0" baseline="0" noProof="0" dirty="0">
                          <a:ln>
                            <a:noFill/>
                          </a:ln>
                          <a:solidFill>
                            <a:schemeClr val="tx1"/>
                          </a:solidFill>
                          <a:effectLst/>
                          <a:uLnTx/>
                          <a:uFillTx/>
                          <a:latin typeface="+mn-ea"/>
                          <a:ea typeface="+mn-ea"/>
                          <a:cs typeface="+mn-cs"/>
                        </a:rPr>
                        <a:t>【</a:t>
                      </a:r>
                      <a:r>
                        <a:rPr kumimoji="1" lang="ja-JP" altLang="en-US" sz="800" b="0" i="0" u="none" strike="noStrike" kern="1200" cap="none" spc="0" normalizeH="0" baseline="0" noProof="0" dirty="0">
                          <a:ln>
                            <a:noFill/>
                          </a:ln>
                          <a:solidFill>
                            <a:schemeClr val="tx1"/>
                          </a:solidFill>
                          <a:effectLst/>
                          <a:uLnTx/>
                          <a:uFillTx/>
                          <a:latin typeface="+mn-ea"/>
                          <a:ea typeface="+mn-ea"/>
                          <a:cs typeface="+mn-cs"/>
                        </a:rPr>
                        <a:t>介護サービス施設・事業所調査</a:t>
                      </a:r>
                      <a:r>
                        <a:rPr kumimoji="1" lang="en-US" altLang="ja-JP" sz="800" b="0" i="0" u="none" strike="noStrike" kern="1200" cap="none" spc="0" normalizeH="0" baseline="0" noProof="0" dirty="0">
                          <a:ln>
                            <a:noFill/>
                          </a:ln>
                          <a:solidFill>
                            <a:schemeClr val="tx1"/>
                          </a:solidFill>
                          <a:effectLst/>
                          <a:uLnTx/>
                          <a:uFillTx/>
                          <a:latin typeface="+mn-ea"/>
                          <a:ea typeface="+mn-ea"/>
                          <a:cs typeface="+mn-cs"/>
                        </a:rPr>
                        <a:t>】</a:t>
                      </a:r>
                      <a:endParaRPr lang="ja-JP" altLang="en-US" sz="800" u="none" strike="noStrike" baseline="0" dirty="0">
                        <a:solidFill>
                          <a:schemeClr val="tx1"/>
                        </a:solidFill>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419852224"/>
                  </a:ext>
                </a:extLst>
              </a:tr>
              <a:tr h="642312">
                <a:tc>
                  <a:txBody>
                    <a:bodyPr/>
                    <a:lstStyle/>
                    <a:p>
                      <a:pPr algn="ctr" fontAlgn="ctr"/>
                      <a:r>
                        <a:rPr lang="en-US" altLang="ja-JP" sz="800" b="0" i="0" u="none" strike="noStrike" dirty="0">
                          <a:solidFill>
                            <a:schemeClr val="tx1"/>
                          </a:solidFill>
                          <a:effectLst/>
                          <a:latin typeface="+mn-ea"/>
                          <a:ea typeface="+mn-ea"/>
                        </a:rPr>
                        <a:t>8-2</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baseline="0" dirty="0">
                          <a:solidFill>
                            <a:schemeClr val="tx1"/>
                          </a:solidFill>
                          <a:effectLst/>
                          <a:latin typeface="+mn-ea"/>
                          <a:ea typeface="+mn-ea"/>
                        </a:rPr>
                        <a:t>多様な人材層（若者・女性・高齢者）の参入促進事業</a:t>
                      </a:r>
                      <a:endParaRPr lang="en-US" altLang="ja-JP" sz="800" b="0" i="0" u="none" strike="noStrike" baseline="0"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mn-ea"/>
                          <a:ea typeface="+mn-ea"/>
                        </a:rPr>
                        <a:t>―</a:t>
                      </a:r>
                      <a:r>
                        <a:rPr lang="ja-JP" altLang="en-US" sz="800" b="0" i="0" u="none" strike="noStrike" baseline="0" dirty="0">
                          <a:solidFill>
                            <a:schemeClr val="tx1"/>
                          </a:solidFill>
                          <a:effectLst/>
                          <a:latin typeface="+mn-ea"/>
                          <a:ea typeface="+mn-ea"/>
                        </a:rPr>
                        <a:t>介護現場における多様な働き方導入モデル事業</a:t>
                      </a:r>
                      <a:endParaRPr lang="en-US" altLang="ja-JP" sz="800" b="0" i="0" u="none" strike="noStrike" baseline="0"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「多様な働き方（朝夕のみ、夜間のみ、季節限定のみの勤務、兼業・副業、選択的週休３日制等）」による効率的な事業運営のモデル的実践に係る費用への支援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実施事業所数</a:t>
                      </a:r>
                      <a:endParaRPr lang="en-US" altLang="ja-JP" sz="800" b="0" i="0" u="none" strike="noStrike" dirty="0">
                        <a:solidFill>
                          <a:schemeClr val="tx1"/>
                        </a:solidFill>
                        <a:effectLst/>
                        <a:latin typeface="+mn-ea"/>
                        <a:ea typeface="+mn-ea"/>
                      </a:endParaRPr>
                    </a:p>
                    <a:p>
                      <a:pPr algn="l" fontAlgn="ct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多様な働き方の実践者数</a:t>
                      </a:r>
                      <a:endParaRPr lang="en-US" altLang="ja-JP" sz="800" b="0" i="0" u="none" strike="noStrike" dirty="0">
                        <a:solidFill>
                          <a:schemeClr val="tx1"/>
                        </a:solidFill>
                        <a:effectLst/>
                        <a:latin typeface="+mn-ea"/>
                        <a:ea typeface="+mn-ea"/>
                      </a:endParaRPr>
                    </a:p>
                    <a:p>
                      <a:pPr algn="l" fontAlgn="ct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支援を受けたリーダー的介護職員数</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多様な働き方の導入事業所数（モデル的な実施から本格的な実施へと移行した事業所数）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540222681"/>
                  </a:ext>
                </a:extLst>
              </a:tr>
              <a:tr h="642312">
                <a:tc>
                  <a:txBody>
                    <a:bodyPr/>
                    <a:lstStyle/>
                    <a:p>
                      <a:pPr algn="ctr" fontAlgn="ctr"/>
                      <a:r>
                        <a:rPr lang="en-US" altLang="ja-JP" sz="800" b="0" i="0" u="none" strike="noStrike" dirty="0">
                          <a:solidFill>
                            <a:schemeClr val="tx1"/>
                          </a:solidFill>
                          <a:effectLst/>
                          <a:latin typeface="+mn-ea"/>
                          <a:ea typeface="+mn-ea"/>
                        </a:rPr>
                        <a:t>8-3</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baseline="0" dirty="0">
                          <a:solidFill>
                            <a:schemeClr val="tx1"/>
                          </a:solidFill>
                          <a:effectLst/>
                          <a:latin typeface="+mn-ea"/>
                          <a:ea typeface="+mn-ea"/>
                        </a:rPr>
                        <a:t>多様な人材層（若者・女性・高齢者）の参入促進事業</a:t>
                      </a:r>
                      <a:endParaRPr lang="en-US" altLang="ja-JP" sz="800" b="0" i="0" u="none" strike="noStrike" baseline="0"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baseline="0" dirty="0">
                          <a:solidFill>
                            <a:schemeClr val="tx1"/>
                          </a:solidFill>
                          <a:effectLst/>
                          <a:latin typeface="+mn-ea"/>
                          <a:ea typeface="+mn-ea"/>
                        </a:rPr>
                        <a:t>―</a:t>
                      </a:r>
                      <a:r>
                        <a:rPr lang="ja-JP" altLang="en-US" sz="800" b="0" i="0" u="none" strike="noStrike" baseline="0" dirty="0">
                          <a:solidFill>
                            <a:schemeClr val="tx1"/>
                          </a:solidFill>
                          <a:effectLst/>
                          <a:latin typeface="+mn-ea"/>
                          <a:ea typeface="+mn-ea"/>
                        </a:rPr>
                        <a:t>介護助手等普及推進事業</a:t>
                      </a:r>
                      <a:endParaRPr lang="en-US" altLang="ja-JP" sz="800" b="0" i="0" u="none" strike="noStrike" baseline="0"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「介護助手等普及推進員」が、市町村社会福祉協議会等を巡回して周知活動を行い、介護助手等希望者の掘り起こしを行うとともに、介護事業所への介護助手等の導入の働きかけを行う。</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介護助手等の数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介護助手等に関心を示す事業所数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市町村の福祉部局や市町村社会福祉協議会から都道府県人材センターを経由して就職した者の数</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介護サービス施設・事業所調査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388213668"/>
                  </a:ext>
                </a:extLst>
              </a:tr>
              <a:tr h="642312">
                <a:tc>
                  <a:txBody>
                    <a:bodyPr/>
                    <a:lstStyle/>
                    <a:p>
                      <a:pPr algn="ctr" fontAlgn="ctr"/>
                      <a:r>
                        <a:rPr lang="en-US" altLang="ja-JP" sz="800" b="0" i="0" u="none" strike="noStrike" dirty="0">
                          <a:solidFill>
                            <a:schemeClr val="tx1"/>
                          </a:solidFill>
                          <a:effectLst/>
                          <a:latin typeface="+mn-ea"/>
                          <a:ea typeface="+mn-ea"/>
                        </a:rPr>
                        <a:t>9-1</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介護に関する入門的研修、生活援助従事者研修の受講等支援事業</a:t>
                      </a:r>
                      <a:endParaRPr lang="en-US" altLang="ja-JP" sz="800" b="0" i="0" u="none" strike="noStrike" baseline="0"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入門的研修の実施、生活援助従事者研修の受講支援から介護施設・事業所との就労マッチングの一体的実施及び介護の周辺業務等の体験を支援</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ＭＳ Ｐゴシック" panose="020B0600070205080204" pitchFamily="50" charset="-128"/>
                          <a:ea typeface="+mn-ea"/>
                          <a:cs typeface="+mn-cs"/>
                        </a:rPr>
                        <a:t>ボランティアセンター、シルバー人材センター、福祉人材センター等の連携する協議会等の設置</a:t>
                      </a:r>
                    </a:p>
                    <a:p>
                      <a:pPr algn="l" fontAlgn="ct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マッチング数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セミナー参加者数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職場体験参加者数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協議会設置の有無</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介護サービス施設・事業所調査</a:t>
                      </a:r>
                      <a:r>
                        <a:rPr lang="en-US" altLang="ja-JP" sz="800" b="0" i="0" u="none" strike="noStrike" dirty="0">
                          <a:solidFill>
                            <a:schemeClr val="tx1"/>
                          </a:solidFill>
                          <a:effectLst/>
                          <a:latin typeface="+mn-ea"/>
                          <a:ea typeface="+mn-ea"/>
                        </a:rPr>
                        <a:t>】</a:t>
                      </a:r>
                    </a:p>
                    <a:p>
                      <a:pPr algn="l" fontAlgn="ct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2685897054"/>
                  </a:ext>
                </a:extLst>
              </a:tr>
            </a:tbl>
          </a:graphicData>
        </a:graphic>
      </p:graphicFrame>
      <p:graphicFrame>
        <p:nvGraphicFramePr>
          <p:cNvPr id="2" name="表 1">
            <a:extLst>
              <a:ext uri="{FF2B5EF4-FFF2-40B4-BE49-F238E27FC236}">
                <a16:creationId xmlns:a16="http://schemas.microsoft.com/office/drawing/2014/main" id="{9BAC3F53-F6C1-FEB2-FEC9-54E857789BDF}"/>
              </a:ext>
            </a:extLst>
          </p:cNvPr>
          <p:cNvGraphicFramePr>
            <a:graphicFrameLocks noGrp="1"/>
          </p:cNvGraphicFramePr>
          <p:nvPr>
            <p:extLst>
              <p:ext uri="{D42A27DB-BD31-4B8C-83A1-F6EECF244321}">
                <p14:modId xmlns:p14="http://schemas.microsoft.com/office/powerpoint/2010/main" val="3093272517"/>
              </p:ext>
            </p:extLst>
          </p:nvPr>
        </p:nvGraphicFramePr>
        <p:xfrm>
          <a:off x="359792" y="4526554"/>
          <a:ext cx="9432040" cy="2178465"/>
        </p:xfrm>
        <a:graphic>
          <a:graphicData uri="http://schemas.openxmlformats.org/drawingml/2006/table">
            <a:tbl>
              <a:tblPr/>
              <a:tblGrid>
                <a:gridCol w="360040">
                  <a:extLst>
                    <a:ext uri="{9D8B030D-6E8A-4147-A177-3AD203B41FA5}">
                      <a16:colId xmlns:a16="http://schemas.microsoft.com/office/drawing/2014/main" val="1583247809"/>
                    </a:ext>
                  </a:extLst>
                </a:gridCol>
                <a:gridCol w="2268000">
                  <a:extLst>
                    <a:ext uri="{9D8B030D-6E8A-4147-A177-3AD203B41FA5}">
                      <a16:colId xmlns:a16="http://schemas.microsoft.com/office/drawing/2014/main" val="1520205724"/>
                    </a:ext>
                  </a:extLst>
                </a:gridCol>
                <a:gridCol w="2268000">
                  <a:extLst>
                    <a:ext uri="{9D8B030D-6E8A-4147-A177-3AD203B41FA5}">
                      <a16:colId xmlns:a16="http://schemas.microsoft.com/office/drawing/2014/main" val="4280460365"/>
                    </a:ext>
                  </a:extLst>
                </a:gridCol>
                <a:gridCol w="2268000">
                  <a:extLst>
                    <a:ext uri="{9D8B030D-6E8A-4147-A177-3AD203B41FA5}">
                      <a16:colId xmlns:a16="http://schemas.microsoft.com/office/drawing/2014/main" val="2184039023"/>
                    </a:ext>
                  </a:extLst>
                </a:gridCol>
                <a:gridCol w="2268000">
                  <a:extLst>
                    <a:ext uri="{9D8B030D-6E8A-4147-A177-3AD203B41FA5}">
                      <a16:colId xmlns:a16="http://schemas.microsoft.com/office/drawing/2014/main" val="14824993"/>
                    </a:ext>
                  </a:extLst>
                </a:gridCol>
              </a:tblGrid>
              <a:tr h="512828">
                <a:tc>
                  <a:txBody>
                    <a:bodyPr/>
                    <a:lstStyle/>
                    <a:p>
                      <a:pPr algn="ctr" fontAlgn="ctr"/>
                      <a:r>
                        <a:rPr lang="en-US" altLang="ja-JP" sz="800" b="0" i="0" u="none" strike="noStrike" dirty="0">
                          <a:solidFill>
                            <a:schemeClr val="tx1"/>
                          </a:solidFill>
                          <a:effectLst/>
                          <a:latin typeface="+mn-ea"/>
                          <a:ea typeface="+mn-ea"/>
                        </a:rPr>
                        <a:t>9-2</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介護分野への元気高齢者等参入セミナー事業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元気高齢者をターゲットに、介護分野への関心を持つきっかけとなるセミナーを実施。</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セミナー参加人数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介護サービス従事者数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介護サービス施設・事業所調査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8390254"/>
                  </a:ext>
                </a:extLst>
              </a:tr>
              <a:tr h="522887">
                <a:tc>
                  <a:txBody>
                    <a:bodyPr/>
                    <a:lstStyle/>
                    <a:p>
                      <a:pPr algn="ctr" fontAlgn="ctr"/>
                      <a:r>
                        <a:rPr lang="en-US" altLang="ja-JP" sz="800" b="0" i="0" u="none" strike="noStrike" dirty="0">
                          <a:solidFill>
                            <a:schemeClr val="tx1"/>
                          </a:solidFill>
                          <a:effectLst/>
                          <a:latin typeface="+mn-ea"/>
                          <a:ea typeface="+mn-ea"/>
                        </a:rPr>
                        <a:t>9-3</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介護の周辺業務等の体験支援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介護に関する入門的研修の受講者等に対する身体介護以外の支援等に関する体験的職場研修等を実施するための経費の助成</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研修参加人数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介護サービス従事者数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介護サービス施設・事業所調査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66295965"/>
                  </a:ext>
                </a:extLst>
              </a:tr>
              <a:tr h="522887">
                <a:tc>
                  <a:txBody>
                    <a:bodyPr/>
                    <a:lstStyle/>
                    <a:p>
                      <a:pPr algn="ctr" fontAlgn="ctr"/>
                      <a:r>
                        <a:rPr lang="en-US" altLang="ja-JP" sz="800" b="0" i="0" u="none" strike="noStrike" dirty="0">
                          <a:solidFill>
                            <a:schemeClr val="tx1"/>
                          </a:solidFill>
                          <a:effectLst/>
                          <a:latin typeface="+mn-ea"/>
                          <a:ea typeface="+mn-ea"/>
                        </a:rPr>
                        <a:t>10</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将来の介護サービスを支える若年世代の参入促進事業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介護福祉士養成施設が実施する中学校や高校への出前講座等の実施や留学生への日本語学習に係る費用の支援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講座実施回数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講座参加者数</a:t>
                      </a:r>
                      <a:br>
                        <a:rPr lang="ja-JP" altLang="en-US" sz="800" b="0" i="0" u="none" strike="noStrike" dirty="0">
                          <a:solidFill>
                            <a:schemeClr val="tx1"/>
                          </a:solidFill>
                          <a:effectLst/>
                          <a:latin typeface="+mn-ea"/>
                          <a:ea typeface="+mn-ea"/>
                        </a:rPr>
                      </a:br>
                      <a:r>
                        <a:rPr lang="ja-JP" altLang="en-US" sz="800" b="0" i="0" u="none" strike="noStrike" dirty="0">
                          <a:solidFill>
                            <a:schemeClr val="tx1"/>
                          </a:solidFill>
                          <a:effectLst/>
                          <a:latin typeface="+mn-ea"/>
                          <a:ea typeface="+mn-ea"/>
                        </a:rPr>
                        <a:t>プログラム参加者数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介護サービス事業者数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介護サービス施設・事業所調査</a:t>
                      </a:r>
                      <a:r>
                        <a:rPr lang="en-US" altLang="ja-JP" sz="800" b="0" i="0" u="none" strike="noStrike" dirty="0">
                          <a:solidFill>
                            <a:schemeClr val="tx1"/>
                          </a:solidFill>
                          <a:effectLst/>
                          <a:latin typeface="+mn-ea"/>
                          <a:ea typeface="+mn-ea"/>
                        </a:rPr>
                        <a:t>】</a:t>
                      </a:r>
                      <a:br>
                        <a:rPr lang="en-US" altLang="ja-JP" sz="800" b="0" i="0" u="none" strike="noStrike" dirty="0">
                          <a:solidFill>
                            <a:schemeClr val="tx1"/>
                          </a:solidFill>
                          <a:effectLst/>
                          <a:latin typeface="+mn-ea"/>
                          <a:ea typeface="+mn-ea"/>
                        </a:rPr>
                      </a:br>
                      <a:r>
                        <a:rPr lang="ja-JP" altLang="en-US" sz="800" b="0" i="0" u="none" strike="noStrike" dirty="0">
                          <a:solidFill>
                            <a:schemeClr val="tx1"/>
                          </a:solidFill>
                          <a:effectLst/>
                          <a:latin typeface="+mn-ea"/>
                          <a:ea typeface="+mn-ea"/>
                        </a:rPr>
                        <a:t>介護福祉士養成施設入学者数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457330"/>
                  </a:ext>
                </a:extLst>
              </a:tr>
              <a:tr h="619863">
                <a:tc>
                  <a:txBody>
                    <a:bodyPr/>
                    <a:lstStyle/>
                    <a:p>
                      <a:pPr algn="ctr" fontAlgn="ctr"/>
                      <a:r>
                        <a:rPr lang="en-US" altLang="ja-JP" sz="800" b="0" i="0" u="none" strike="noStrike" baseline="0" dirty="0">
                          <a:solidFill>
                            <a:schemeClr val="tx1"/>
                          </a:solidFill>
                          <a:effectLst/>
                          <a:latin typeface="+mn-ea"/>
                          <a:ea typeface="+mn-ea"/>
                        </a:rPr>
                        <a:t>11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外国人留学生及び１号特定技能外国人の受入環境整備事業</a:t>
                      </a:r>
                      <a:endParaRPr lang="ja-JP" altLang="en-US" sz="800" b="0" i="0" u="none" strike="dblStrike" baseline="0"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介護施設等による外国人留学生への奨学金等の支給に係る助成や介護福祉士資格の取得を目指す留学生や特定技能による就労希望者と受入介護施設等とのマッチング費用の支援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補助実施施設・事業所数</a:t>
                      </a:r>
                      <a:br>
                        <a:rPr lang="ja-JP" altLang="en-US" sz="800" b="0" i="0" u="none" strike="noStrike" dirty="0">
                          <a:solidFill>
                            <a:schemeClr val="tx1"/>
                          </a:solidFill>
                          <a:effectLst/>
                          <a:latin typeface="+mn-ea"/>
                          <a:ea typeface="+mn-ea"/>
                        </a:rPr>
                      </a:b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現地合同説明会の開催数（・開催国数）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介護福祉士養成施設の外国人留学生数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介護分野の１号特定技能外国人数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228275198"/>
                  </a:ext>
                </a:extLst>
              </a:tr>
            </a:tbl>
          </a:graphicData>
        </a:graphic>
      </p:graphicFrame>
    </p:spTree>
    <p:extLst>
      <p:ext uri="{BB962C8B-B14F-4D97-AF65-F5344CB8AC3E}">
        <p14:creationId xmlns:p14="http://schemas.microsoft.com/office/powerpoint/2010/main" val="4549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a:spLocks noGrp="1"/>
          </p:cNvSpPr>
          <p:nvPr>
            <p:ph type="sldNum" sz="quarter" idx="12"/>
          </p:nvPr>
        </p:nvSpPr>
        <p:spPr>
          <a:xfrm>
            <a:off x="7728507" y="6817579"/>
            <a:ext cx="2352146" cy="383381"/>
          </a:xfrm>
        </p:spPr>
        <p:txBody>
          <a:bodyPr/>
          <a:lstStyle/>
          <a:p>
            <a:fld id="{4815234B-545C-4FEF-896B-BB7CC5D197AF}" type="slidenum">
              <a:rPr lang="ja-JP" altLang="en-US" sz="1300" smtClean="0">
                <a:solidFill>
                  <a:prstClr val="black">
                    <a:tint val="75000"/>
                  </a:prstClr>
                </a:solidFill>
              </a:rPr>
              <a:pPr/>
              <a:t>8</a:t>
            </a:fld>
            <a:endParaRPr lang="ja-JP" altLang="en-US" sz="1300" dirty="0">
              <a:solidFill>
                <a:prstClr val="black">
                  <a:tint val="75000"/>
                </a:prstClr>
              </a:solidFill>
            </a:endParaRPr>
          </a:p>
        </p:txBody>
      </p:sp>
      <p:graphicFrame>
        <p:nvGraphicFramePr>
          <p:cNvPr id="8" name="表 7"/>
          <p:cNvGraphicFramePr>
            <a:graphicFrameLocks noGrp="1"/>
          </p:cNvGraphicFramePr>
          <p:nvPr>
            <p:extLst>
              <p:ext uri="{D42A27DB-BD31-4B8C-83A1-F6EECF244321}">
                <p14:modId xmlns:p14="http://schemas.microsoft.com/office/powerpoint/2010/main" val="1044729791"/>
              </p:ext>
            </p:extLst>
          </p:nvPr>
        </p:nvGraphicFramePr>
        <p:xfrm>
          <a:off x="143768" y="254479"/>
          <a:ext cx="9432040" cy="3956282"/>
        </p:xfrm>
        <a:graphic>
          <a:graphicData uri="http://schemas.openxmlformats.org/drawingml/2006/table">
            <a:tbl>
              <a:tblPr/>
              <a:tblGrid>
                <a:gridCol w="360040">
                  <a:extLst>
                    <a:ext uri="{9D8B030D-6E8A-4147-A177-3AD203B41FA5}">
                      <a16:colId xmlns:a16="http://schemas.microsoft.com/office/drawing/2014/main" val="20000"/>
                    </a:ext>
                  </a:extLst>
                </a:gridCol>
                <a:gridCol w="2268000">
                  <a:extLst>
                    <a:ext uri="{9D8B030D-6E8A-4147-A177-3AD203B41FA5}">
                      <a16:colId xmlns:a16="http://schemas.microsoft.com/office/drawing/2014/main" val="20001"/>
                    </a:ext>
                  </a:extLst>
                </a:gridCol>
                <a:gridCol w="2268000">
                  <a:extLst>
                    <a:ext uri="{9D8B030D-6E8A-4147-A177-3AD203B41FA5}">
                      <a16:colId xmlns:a16="http://schemas.microsoft.com/office/drawing/2014/main" val="20003"/>
                    </a:ext>
                  </a:extLst>
                </a:gridCol>
                <a:gridCol w="2268000">
                  <a:extLst>
                    <a:ext uri="{9D8B030D-6E8A-4147-A177-3AD203B41FA5}">
                      <a16:colId xmlns:a16="http://schemas.microsoft.com/office/drawing/2014/main" val="20004"/>
                    </a:ext>
                  </a:extLst>
                </a:gridCol>
                <a:gridCol w="2268000">
                  <a:extLst>
                    <a:ext uri="{9D8B030D-6E8A-4147-A177-3AD203B41FA5}">
                      <a16:colId xmlns:a16="http://schemas.microsoft.com/office/drawing/2014/main" val="20005"/>
                    </a:ext>
                  </a:extLst>
                </a:gridCol>
              </a:tblGrid>
              <a:tr h="243193">
                <a:tc rowSpan="2">
                  <a:txBody>
                    <a:bodyPr/>
                    <a:lstStyle/>
                    <a:p>
                      <a:pPr algn="ctr" fontAlgn="ct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900" b="0" i="0" u="none" strike="noStrike" dirty="0">
                          <a:solidFill>
                            <a:srgbClr val="000000"/>
                          </a:solidFill>
                          <a:effectLst/>
                          <a:latin typeface="+mn-ea"/>
                          <a:ea typeface="+mn-ea"/>
                        </a:rPr>
                        <a:t>事業の種類</a:t>
                      </a:r>
                      <a:endParaRPr lang="zh-TW"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a:txBody>
                    <a:bodyPr/>
                    <a:lstStyle/>
                    <a:p>
                      <a:pPr algn="ctr" fontAlgn="ctr"/>
                      <a:r>
                        <a:rPr lang="ja-JP" altLang="en-US" sz="900" b="0" i="0" u="none" strike="noStrike" dirty="0">
                          <a:solidFill>
                            <a:srgbClr val="000000"/>
                          </a:solidFill>
                          <a:effectLst/>
                          <a:latin typeface="+mn-ea"/>
                          <a:ea typeface="+mn-ea"/>
                        </a:rPr>
                        <a:t>事業内容・事業例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900" b="0" i="0" u="none" strike="noStrike" dirty="0">
                          <a:solidFill>
                            <a:srgbClr val="000000"/>
                          </a:solidFill>
                          <a:effectLst/>
                          <a:latin typeface="+mn-ea"/>
                          <a:ea typeface="+mn-ea"/>
                        </a:rPr>
                        <a:t>指標例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pPr algn="l"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649239788"/>
                  </a:ext>
                </a:extLst>
              </a:tr>
              <a:tr h="243193">
                <a:tc vMerge="1">
                  <a:txBody>
                    <a:bodyPr/>
                    <a:lstStyle/>
                    <a:p>
                      <a:pPr algn="ctr"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pPr algn="l" fontAlgn="ctr"/>
                      <a:endParaRPr lang="zh-TW"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vMerge="1">
                  <a:txBody>
                    <a:bodyPr/>
                    <a:lstStyle/>
                    <a:p>
                      <a:pPr algn="l" fontAlgn="ctr"/>
                      <a:endParaRPr lang="ja-JP"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アウトプット指標</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アウトカム指標</a:t>
                      </a: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822063149"/>
                  </a:ext>
                </a:extLst>
              </a:tr>
              <a:tr h="619863">
                <a:tc>
                  <a:txBody>
                    <a:bodyPr/>
                    <a:lstStyle/>
                    <a:p>
                      <a:pPr algn="ctr" fontAlgn="ctr"/>
                      <a:r>
                        <a:rPr lang="en-US" altLang="ja-JP" sz="800" b="0" i="0" u="none" strike="noStrike" dirty="0">
                          <a:solidFill>
                            <a:schemeClr val="tx1"/>
                          </a:solidFill>
                          <a:effectLst/>
                          <a:latin typeface="+mn-ea"/>
                          <a:ea typeface="+mn-ea"/>
                        </a:rPr>
                        <a:t>12-1</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baseline="0" dirty="0">
                          <a:solidFill>
                            <a:schemeClr val="tx1"/>
                          </a:solidFill>
                          <a:effectLst/>
                          <a:latin typeface="+mn-ea"/>
                          <a:ea typeface="+mn-ea"/>
                        </a:rPr>
                        <a:t>介護分野への就職に向けた支援金貸付事業</a:t>
                      </a:r>
                      <a:endParaRPr lang="en-US" altLang="ja-JP" sz="800" b="0" i="0" u="none" strike="noStrike" baseline="0" dirty="0">
                        <a:solidFill>
                          <a:schemeClr val="tx1"/>
                        </a:solidFill>
                        <a:effectLst/>
                        <a:latin typeface="+mn-ea"/>
                        <a:ea typeface="+mn-ea"/>
                      </a:endParaRPr>
                    </a:p>
                    <a:p>
                      <a:pPr algn="l" fontAlgn="ctr"/>
                      <a:r>
                        <a:rPr lang="en-US" altLang="ja-JP" sz="800" b="0" i="0" u="none" strike="noStrike" dirty="0">
                          <a:solidFill>
                            <a:schemeClr val="tx1"/>
                          </a:solidFill>
                          <a:effectLst/>
                          <a:latin typeface="+mn-ea"/>
                          <a:ea typeface="+mn-ea"/>
                        </a:rPr>
                        <a:t>―</a:t>
                      </a:r>
                      <a:r>
                        <a:rPr lang="zh-TW" altLang="en-US" sz="800" b="0" i="0" u="none" strike="noStrike" baseline="0" dirty="0">
                          <a:solidFill>
                            <a:schemeClr val="tx1"/>
                          </a:solidFill>
                          <a:effectLst/>
                          <a:latin typeface="ＭＳ Ｐゴシック" panose="020B0600070205080204" pitchFamily="50" charset="-128"/>
                          <a:ea typeface="ＭＳ Ｐゴシック" panose="020B0600070205080204" pitchFamily="50" charset="-128"/>
                        </a:rPr>
                        <a:t>福祉系高校修学資金貸付事業</a:t>
                      </a:r>
                      <a:endParaRPr lang="ja-JP" altLang="en-US" sz="800" b="0" i="0" u="none" strike="noStrike" baseline="0" dirty="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baseline="0" dirty="0">
                          <a:solidFill>
                            <a:schemeClr val="tx1"/>
                          </a:solidFill>
                          <a:effectLst/>
                          <a:latin typeface="+mn-ea"/>
                          <a:ea typeface="+mn-ea"/>
                        </a:rPr>
                        <a:t>若者の介護分野への参入促進を行うため、福祉系高校の学生に対して修学や就職の準備に必要な経費について、返済免除付きの支援金の貸付を行うために必要な経費について助成</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baseline="0" dirty="0">
                          <a:solidFill>
                            <a:schemeClr val="tx1"/>
                          </a:solidFill>
                          <a:effectLst/>
                          <a:latin typeface="+mn-ea"/>
                          <a:ea typeface="+mn-ea"/>
                        </a:rPr>
                        <a:t>貸付件数</a:t>
                      </a:r>
                      <a:endParaRPr lang="en-US" altLang="ja-JP" sz="800" b="0" i="0" u="none" strike="noStrike" baseline="0"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baseline="0" dirty="0">
                          <a:solidFill>
                            <a:schemeClr val="tx1"/>
                          </a:solidFill>
                          <a:effectLst/>
                          <a:latin typeface="+mn-ea"/>
                          <a:ea typeface="+mn-ea"/>
                        </a:rPr>
                        <a:t>定着率（返還免除件数／貸付件数）</a:t>
                      </a:r>
                      <a:endParaRPr lang="en-US" altLang="ja-JP" sz="800" b="0" i="0" u="none" strike="noStrike" baseline="0"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514833449"/>
                  </a:ext>
                </a:extLst>
              </a:tr>
              <a:tr h="619863">
                <a:tc>
                  <a:txBody>
                    <a:bodyPr/>
                    <a:lstStyle/>
                    <a:p>
                      <a:pPr algn="ctr" fontAlgn="ctr"/>
                      <a:r>
                        <a:rPr lang="en-US" altLang="ja-JP" sz="800" b="0" i="0" u="none" strike="noStrike" dirty="0">
                          <a:solidFill>
                            <a:schemeClr val="tx1"/>
                          </a:solidFill>
                          <a:effectLst/>
                          <a:latin typeface="+mn-ea"/>
                          <a:ea typeface="+mn-ea"/>
                        </a:rPr>
                        <a:t>12-2</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baseline="0" dirty="0">
                          <a:solidFill>
                            <a:schemeClr val="tx1"/>
                          </a:solidFill>
                          <a:effectLst/>
                          <a:latin typeface="+mn-ea"/>
                          <a:ea typeface="+mn-ea"/>
                        </a:rPr>
                        <a:t>介護分野への就職に向けた支援金貸付事業</a:t>
                      </a:r>
                      <a:endParaRPr lang="en-US" altLang="zh-TW" sz="800" b="0" i="0" u="none" strike="noStrike" baseline="0" dirty="0">
                        <a:solidFill>
                          <a:schemeClr val="tx1"/>
                        </a:solidFill>
                        <a:effectLst/>
                        <a:latin typeface="+mn-ea"/>
                        <a:ea typeface="+mn-ea"/>
                      </a:endParaRPr>
                    </a:p>
                    <a:p>
                      <a:pPr algn="l" fontAlgn="ctr"/>
                      <a:r>
                        <a:rPr lang="en-US" altLang="ja-JP" sz="800" b="0" i="0" u="none" strike="noStrike" dirty="0">
                          <a:solidFill>
                            <a:schemeClr val="tx1"/>
                          </a:solidFill>
                          <a:effectLst/>
                          <a:latin typeface="+mn-ea"/>
                          <a:ea typeface="+mn-ea"/>
                        </a:rPr>
                        <a:t>―</a:t>
                      </a:r>
                      <a:r>
                        <a:rPr lang="zh-TW" altLang="en-US" sz="800" b="0" i="0" u="none" strike="noStrike" baseline="0" dirty="0">
                          <a:solidFill>
                            <a:schemeClr val="tx1"/>
                          </a:solidFill>
                          <a:effectLst/>
                          <a:latin typeface="ＭＳ Ｐゴシック" panose="020B0600070205080204" pitchFamily="50" charset="-128"/>
                          <a:ea typeface="ＭＳ Ｐゴシック" panose="020B0600070205080204" pitchFamily="50" charset="-128"/>
                        </a:rPr>
                        <a:t>介護分野就職支援金貸付事業</a:t>
                      </a:r>
                      <a:endParaRPr lang="ja-JP" altLang="en-US" sz="800" b="0" i="0" u="none" strike="noStrike" baseline="0" dirty="0">
                        <a:solidFill>
                          <a:schemeClr val="tx1"/>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baseline="0" dirty="0">
                          <a:solidFill>
                            <a:schemeClr val="tx1"/>
                          </a:solidFill>
                          <a:effectLst/>
                          <a:latin typeface="+mn-ea"/>
                          <a:ea typeface="+mn-ea"/>
                        </a:rPr>
                        <a:t>他分野から介護職への参入促進を行うため、他業種で働いていた者等が介護分野における介護職として就職する際に、返済免除付きの支援金の貸付を行うために必要な経費について助成</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baseline="0" dirty="0">
                          <a:solidFill>
                            <a:schemeClr val="tx1"/>
                          </a:solidFill>
                          <a:effectLst/>
                          <a:latin typeface="+mn-ea"/>
                          <a:ea typeface="+mn-ea"/>
                        </a:rPr>
                        <a:t>貸付件数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baseline="0" dirty="0">
                          <a:solidFill>
                            <a:schemeClr val="tx1"/>
                          </a:solidFill>
                          <a:effectLst/>
                          <a:latin typeface="+mn-ea"/>
                          <a:ea typeface="+mn-ea"/>
                        </a:rPr>
                        <a:t>定着率（返還免除件数／貸付件数）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1691133379"/>
                  </a:ext>
                </a:extLst>
              </a:tr>
              <a:tr h="1052475">
                <a:tc>
                  <a:txBody>
                    <a:bodyPr/>
                    <a:lstStyle/>
                    <a:p>
                      <a:pPr algn="ctr" fontAlgn="ctr"/>
                      <a:r>
                        <a:rPr lang="en-US" altLang="ja-JP" sz="800" b="0" i="0" u="none" strike="noStrike" dirty="0">
                          <a:solidFill>
                            <a:schemeClr val="tx1"/>
                          </a:solidFill>
                          <a:effectLst/>
                          <a:latin typeface="+mn-ea"/>
                          <a:ea typeface="+mn-ea"/>
                        </a:rPr>
                        <a:t>13</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baseline="0" dirty="0">
                          <a:solidFill>
                            <a:schemeClr val="tx1"/>
                          </a:solidFill>
                          <a:effectLst/>
                          <a:latin typeface="+mn-ea"/>
                          <a:ea typeface="+mn-ea"/>
                        </a:rPr>
                        <a:t>共生型サービスの普及促進に関する事業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baseline="0" dirty="0">
                          <a:solidFill>
                            <a:schemeClr val="tx1"/>
                          </a:solidFill>
                          <a:effectLst/>
                          <a:latin typeface="+mn-ea"/>
                          <a:ea typeface="+mn-ea"/>
                        </a:rPr>
                        <a:t>共生型サービスの普及に必要な施策を実施する際の経費について助成。</a:t>
                      </a:r>
                      <a:endParaRPr lang="en-US" altLang="ja-JP" sz="800" b="0" i="0" u="none" strike="noStrike" baseline="0" dirty="0">
                        <a:solidFill>
                          <a:schemeClr val="tx1"/>
                        </a:solidFill>
                        <a:effectLst/>
                        <a:latin typeface="+mn-ea"/>
                        <a:ea typeface="+mn-ea"/>
                      </a:endParaRPr>
                    </a:p>
                    <a:p>
                      <a:pPr algn="l" fontAlgn="ctr"/>
                      <a:r>
                        <a:rPr lang="ja-JP" altLang="en-US" sz="800" b="0" i="0" u="none" strike="noStrike" baseline="0" dirty="0">
                          <a:solidFill>
                            <a:schemeClr val="tx1"/>
                          </a:solidFill>
                          <a:effectLst/>
                          <a:latin typeface="+mn-ea"/>
                          <a:ea typeface="+mn-ea"/>
                        </a:rPr>
                        <a:t>＜実施が想定される取組（例）＞</a:t>
                      </a:r>
                      <a:endParaRPr lang="en-US" altLang="ja-JP" sz="800" b="0" i="0" u="none" strike="noStrike" baseline="0" dirty="0">
                        <a:solidFill>
                          <a:schemeClr val="tx1"/>
                        </a:solidFill>
                        <a:effectLst/>
                        <a:latin typeface="+mn-ea"/>
                        <a:ea typeface="+mn-ea"/>
                      </a:endParaRPr>
                    </a:p>
                    <a:p>
                      <a:pPr algn="l" fontAlgn="ctr"/>
                      <a:r>
                        <a:rPr lang="ja-JP" altLang="en-US" sz="800" b="0" i="0" u="none" strike="noStrike" baseline="0" dirty="0">
                          <a:solidFill>
                            <a:schemeClr val="tx1"/>
                          </a:solidFill>
                          <a:effectLst/>
                          <a:latin typeface="+mn-ea"/>
                          <a:ea typeface="+mn-ea"/>
                        </a:rPr>
                        <a:t>①　共生型サービスの普及にあたっての課題把握・普及計画の立案</a:t>
                      </a:r>
                      <a:endParaRPr lang="en-US" altLang="ja-JP" sz="800" b="0" i="0" u="none" strike="noStrike" baseline="0" dirty="0">
                        <a:solidFill>
                          <a:schemeClr val="tx1"/>
                        </a:solidFill>
                        <a:effectLst/>
                        <a:latin typeface="+mn-ea"/>
                        <a:ea typeface="+mn-ea"/>
                      </a:endParaRPr>
                    </a:p>
                    <a:p>
                      <a:pPr algn="l" fontAlgn="ctr"/>
                      <a:r>
                        <a:rPr lang="ja-JP" altLang="en-US" sz="800" b="0" i="0" u="none" strike="noStrike" baseline="0" dirty="0">
                          <a:solidFill>
                            <a:schemeClr val="tx1"/>
                          </a:solidFill>
                          <a:effectLst/>
                          <a:latin typeface="+mn-ea"/>
                          <a:ea typeface="+mn-ea"/>
                        </a:rPr>
                        <a:t>②　介護保険サービス事業所等に対する共生型サービスに関する相談会・研修会等の開催</a:t>
                      </a:r>
                      <a:endParaRPr lang="en-US" altLang="ja-JP" sz="800" b="0" i="0" u="none" strike="noStrike" baseline="0" dirty="0">
                        <a:solidFill>
                          <a:schemeClr val="tx1"/>
                        </a:solidFill>
                        <a:effectLst/>
                        <a:latin typeface="+mn-ea"/>
                        <a:ea typeface="+mn-ea"/>
                      </a:endParaRPr>
                    </a:p>
                    <a:p>
                      <a:pPr algn="l" fontAlgn="ctr"/>
                      <a:r>
                        <a:rPr lang="ja-JP" altLang="en-US" sz="800" b="0" i="0" u="none" strike="noStrike" baseline="0" dirty="0">
                          <a:solidFill>
                            <a:schemeClr val="tx1"/>
                          </a:solidFill>
                          <a:effectLst/>
                          <a:latin typeface="+mn-ea"/>
                          <a:ea typeface="+mn-ea"/>
                        </a:rPr>
                        <a:t>③　共生型サービス事業所等への見学会の開催</a:t>
                      </a:r>
                      <a:endParaRPr lang="en-US" altLang="ja-JP" sz="800" b="0" i="0" u="none" strike="noStrike" baseline="0" dirty="0">
                        <a:solidFill>
                          <a:schemeClr val="tx1"/>
                        </a:solidFill>
                        <a:effectLst/>
                        <a:latin typeface="+mn-ea"/>
                        <a:ea typeface="+mn-ea"/>
                      </a:endParaRPr>
                    </a:p>
                    <a:p>
                      <a:pPr algn="l" fontAlgn="ctr"/>
                      <a:r>
                        <a:rPr lang="ja-JP" altLang="en-US" sz="800" b="0" i="0" u="none" strike="noStrike" baseline="0" dirty="0">
                          <a:solidFill>
                            <a:schemeClr val="tx1"/>
                          </a:solidFill>
                          <a:effectLst/>
                          <a:latin typeface="+mn-ea"/>
                          <a:ea typeface="+mn-ea"/>
                        </a:rPr>
                        <a:t>④　介護保険サービス事業所・障害福祉サービス事業所、介護支援専門員・相談支援専門員との意見交換会の開催</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baseline="0" dirty="0">
                          <a:solidFill>
                            <a:schemeClr val="tx1"/>
                          </a:solidFill>
                          <a:effectLst/>
                          <a:latin typeface="+mn-ea"/>
                          <a:ea typeface="+mn-ea"/>
                        </a:rPr>
                        <a:t>普及計画の策定</a:t>
                      </a:r>
                      <a:endParaRPr lang="en-US" altLang="ja-JP" sz="800" b="0" i="0" u="none" strike="noStrike" baseline="0" dirty="0">
                        <a:solidFill>
                          <a:schemeClr val="tx1"/>
                        </a:solidFill>
                        <a:effectLst/>
                        <a:latin typeface="+mn-ea"/>
                        <a:ea typeface="+mn-ea"/>
                      </a:endParaRPr>
                    </a:p>
                    <a:p>
                      <a:pPr algn="l" fontAlgn="ctr"/>
                      <a:endParaRPr lang="en-US" altLang="ja-JP" sz="800" b="0" i="0" u="none" strike="noStrike" baseline="0" dirty="0">
                        <a:solidFill>
                          <a:schemeClr val="tx1"/>
                        </a:solidFill>
                        <a:effectLst/>
                        <a:latin typeface="+mn-ea"/>
                        <a:ea typeface="+mn-ea"/>
                      </a:endParaRPr>
                    </a:p>
                    <a:p>
                      <a:pPr algn="l" fontAlgn="ctr"/>
                      <a:r>
                        <a:rPr lang="ja-JP" altLang="en-US" sz="800" b="0" i="0" u="none" strike="noStrike" baseline="0" dirty="0">
                          <a:solidFill>
                            <a:schemeClr val="tx1"/>
                          </a:solidFill>
                          <a:effectLst/>
                          <a:latin typeface="+mn-ea"/>
                          <a:ea typeface="+mn-ea"/>
                        </a:rPr>
                        <a:t>相談会・研修会・見学会・意見交換会参加者数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baseline="0" dirty="0">
                          <a:solidFill>
                            <a:schemeClr val="tx1"/>
                          </a:solidFill>
                          <a:effectLst/>
                          <a:latin typeface="+mn-ea"/>
                          <a:ea typeface="+mn-ea"/>
                        </a:rPr>
                        <a:t>共生型サービス事業所数</a:t>
                      </a:r>
                      <a:endParaRPr lang="en-US" altLang="ja-JP" sz="800" b="0" i="0" u="none" strike="noStrike" baseline="0" dirty="0">
                        <a:solidFill>
                          <a:schemeClr val="tx1"/>
                        </a:solidFill>
                        <a:effectLst/>
                        <a:latin typeface="+mn-ea"/>
                        <a:ea typeface="+mn-ea"/>
                      </a:endParaRPr>
                    </a:p>
                    <a:p>
                      <a:pPr algn="l" fontAlgn="ctr"/>
                      <a:r>
                        <a:rPr lang="en-US" altLang="ja-JP" sz="800" b="0" i="0" u="none" strike="noStrike" baseline="0" dirty="0">
                          <a:solidFill>
                            <a:schemeClr val="tx1"/>
                          </a:solidFill>
                          <a:effectLst/>
                          <a:latin typeface="+mn-ea"/>
                          <a:ea typeface="+mn-ea"/>
                        </a:rPr>
                        <a:t>【</a:t>
                      </a:r>
                      <a:r>
                        <a:rPr lang="ja-JP" altLang="en-US" sz="800" b="0" i="0" u="none" strike="noStrike" baseline="0" dirty="0">
                          <a:solidFill>
                            <a:schemeClr val="tx1"/>
                          </a:solidFill>
                          <a:effectLst/>
                          <a:latin typeface="+mn-ea"/>
                          <a:ea typeface="+mn-ea"/>
                        </a:rPr>
                        <a:t>介護保険総合データベース特別集計</a:t>
                      </a:r>
                      <a:r>
                        <a:rPr lang="en-US" altLang="ja-JP" sz="800" b="0" i="0" u="none" strike="noStrike" baseline="0"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1702059229"/>
                  </a:ext>
                </a:extLst>
              </a:tr>
              <a:tr h="225674">
                <a:tc gridSpan="5">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（資質の向上に資する事業）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endParaRPr lang="ja-JP" altLang="en-US" sz="800" b="0" i="0" u="sng" strike="noStrike" baseline="0"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800" b="0" i="0" u="sng" strike="noStrike" baseline="0"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ja-JP" altLang="en-US" sz="800" b="0" i="0" u="sng" strike="noStrike" baseline="0"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en-US" altLang="ja-JP" sz="800" b="0" i="0" u="sng" strike="noStrike" baseline="0"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782125708"/>
                  </a:ext>
                </a:extLst>
              </a:tr>
              <a:tr h="591376">
                <a:tc>
                  <a:txBody>
                    <a:bodyPr/>
                    <a:lstStyle/>
                    <a:p>
                      <a:pPr algn="ctr" fontAlgn="ctr"/>
                      <a:r>
                        <a:rPr lang="en-US" altLang="ja-JP" sz="800" b="0" i="0" u="none" strike="noStrike" dirty="0">
                          <a:solidFill>
                            <a:schemeClr val="tx1"/>
                          </a:solidFill>
                          <a:effectLst/>
                          <a:latin typeface="+mn-ea"/>
                          <a:ea typeface="+mn-ea"/>
                        </a:rPr>
                        <a:t>14-1</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多様な人材層に対する介護人材キャリアアップ研修支援事業</a:t>
                      </a:r>
                      <a:br>
                        <a:rPr lang="ja-JP" altLang="en-US" sz="800" b="0" i="0" u="none" strike="noStrike" dirty="0">
                          <a:solidFill>
                            <a:schemeClr val="tx1"/>
                          </a:solidFill>
                          <a:effectLst/>
                          <a:latin typeface="+mn-ea"/>
                          <a:ea typeface="+mn-ea"/>
                        </a:rPr>
                      </a:b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多様な人材層に対する介護人材キャリアアップ研修支援事業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介護職員の研修費用の支援等</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p>
                      <a:pPr algn="l" fontAlgn="ctr"/>
                      <a:r>
                        <a:rPr lang="ja-JP" altLang="en-US" sz="800" b="0" i="0" u="none" strike="noStrike" dirty="0">
                          <a:solidFill>
                            <a:schemeClr val="tx1"/>
                          </a:solidFill>
                          <a:effectLst/>
                          <a:latin typeface="+mn-ea"/>
                          <a:ea typeface="+mn-ea"/>
                        </a:rPr>
                        <a:t>サービス提供体制強化加算の算定事業所数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介護給付費等実態調査</a:t>
                      </a:r>
                      <a:r>
                        <a:rPr lang="en-US" altLang="ja-JP" sz="800" b="0" i="0" u="none" strike="noStrike" dirty="0">
                          <a:solidFill>
                            <a:schemeClr val="tx1"/>
                          </a:solidFill>
                          <a:effectLst/>
                          <a:latin typeface="+mn-ea"/>
                          <a:ea typeface="+mn-ea"/>
                        </a:rPr>
                        <a:t>】</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2235491098"/>
                  </a:ext>
                </a:extLst>
              </a:tr>
            </a:tbl>
          </a:graphicData>
        </a:graphic>
      </p:graphicFrame>
      <p:graphicFrame>
        <p:nvGraphicFramePr>
          <p:cNvPr id="3" name="表 2">
            <a:extLst>
              <a:ext uri="{FF2B5EF4-FFF2-40B4-BE49-F238E27FC236}">
                <a16:creationId xmlns:a16="http://schemas.microsoft.com/office/drawing/2014/main" id="{D21369F6-1246-8FF1-637F-896B8344BFBC}"/>
              </a:ext>
            </a:extLst>
          </p:cNvPr>
          <p:cNvGraphicFramePr>
            <a:graphicFrameLocks noGrp="1"/>
          </p:cNvGraphicFramePr>
          <p:nvPr/>
        </p:nvGraphicFramePr>
        <p:xfrm>
          <a:off x="143768" y="4210761"/>
          <a:ext cx="9432040" cy="1007402"/>
        </p:xfrm>
        <a:graphic>
          <a:graphicData uri="http://schemas.openxmlformats.org/drawingml/2006/table">
            <a:tbl>
              <a:tblPr/>
              <a:tblGrid>
                <a:gridCol w="360040">
                  <a:extLst>
                    <a:ext uri="{9D8B030D-6E8A-4147-A177-3AD203B41FA5}">
                      <a16:colId xmlns:a16="http://schemas.microsoft.com/office/drawing/2014/main" val="4055923358"/>
                    </a:ext>
                  </a:extLst>
                </a:gridCol>
                <a:gridCol w="2268000">
                  <a:extLst>
                    <a:ext uri="{9D8B030D-6E8A-4147-A177-3AD203B41FA5}">
                      <a16:colId xmlns:a16="http://schemas.microsoft.com/office/drawing/2014/main" val="1066115678"/>
                    </a:ext>
                  </a:extLst>
                </a:gridCol>
                <a:gridCol w="2268000">
                  <a:extLst>
                    <a:ext uri="{9D8B030D-6E8A-4147-A177-3AD203B41FA5}">
                      <a16:colId xmlns:a16="http://schemas.microsoft.com/office/drawing/2014/main" val="4287082038"/>
                    </a:ext>
                  </a:extLst>
                </a:gridCol>
                <a:gridCol w="2268000">
                  <a:extLst>
                    <a:ext uri="{9D8B030D-6E8A-4147-A177-3AD203B41FA5}">
                      <a16:colId xmlns:a16="http://schemas.microsoft.com/office/drawing/2014/main" val="1953672762"/>
                    </a:ext>
                  </a:extLst>
                </a:gridCol>
                <a:gridCol w="2268000">
                  <a:extLst>
                    <a:ext uri="{9D8B030D-6E8A-4147-A177-3AD203B41FA5}">
                      <a16:colId xmlns:a16="http://schemas.microsoft.com/office/drawing/2014/main" val="3561090307"/>
                    </a:ext>
                  </a:extLst>
                </a:gridCol>
              </a:tblGrid>
              <a:tr h="447722">
                <a:tc>
                  <a:txBody>
                    <a:bodyPr/>
                    <a:lstStyle/>
                    <a:p>
                      <a:pPr algn="ctr" fontAlgn="ctr"/>
                      <a:r>
                        <a:rPr lang="en-US" altLang="ja-JP" sz="800" b="0" i="0" u="none" strike="noStrike" dirty="0">
                          <a:solidFill>
                            <a:schemeClr val="tx1"/>
                          </a:solidFill>
                          <a:effectLst/>
                          <a:latin typeface="+mn-ea"/>
                          <a:ea typeface="+mn-ea"/>
                        </a:rPr>
                        <a:t>14-2</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多様な人材層に対する介護人材キャリアアップ研修支援事業</a:t>
                      </a:r>
                      <a:br>
                        <a:rPr lang="ja-JP" altLang="en-US" sz="800" b="0" i="0" u="none" strike="noStrike" dirty="0">
                          <a:solidFill>
                            <a:schemeClr val="tx1"/>
                          </a:solidFill>
                          <a:effectLst/>
                          <a:latin typeface="+mn-ea"/>
                          <a:ea typeface="+mn-ea"/>
                        </a:rPr>
                      </a:b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介護キャリア段位におけるアセッサー講習受講支援事業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介護キャリア段位制度におけるアセッサー講習を受講させるために事業所が負担した受講料の支援等</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ctr"/>
                      <a:r>
                        <a:rPr lang="ja-JP" altLang="en-US" sz="800" b="0" i="0" u="none" strike="noStrike" dirty="0">
                          <a:solidFill>
                            <a:schemeClr val="tx1"/>
                          </a:solidFill>
                          <a:effectLst/>
                          <a:latin typeface="+mn-ea"/>
                          <a:ea typeface="+mn-ea"/>
                        </a:rPr>
                        <a:t>アセッサー養成数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段位別キャリア段位取得者数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介護プロフェッショナルキャリア段位制度</a:t>
                      </a:r>
                      <a:r>
                        <a:rPr lang="en-US" altLang="ja-JP" sz="800" b="0" i="0" u="none" strike="noStrike" dirty="0">
                          <a:solidFill>
                            <a:schemeClr val="tx1"/>
                          </a:solidFill>
                          <a:effectLst/>
                          <a:latin typeface="+mn-ea"/>
                          <a:ea typeface="+mn-ea"/>
                        </a:rPr>
                        <a:t>web</a:t>
                      </a:r>
                      <a:r>
                        <a:rPr lang="ja-JP" altLang="en-US" sz="800" b="0" i="0" u="none" strike="noStrike" dirty="0">
                          <a:solidFill>
                            <a:schemeClr val="tx1"/>
                          </a:solidFill>
                          <a:effectLst/>
                          <a:latin typeface="+mn-ea"/>
                          <a:ea typeface="+mn-ea"/>
                        </a:rPr>
                        <a:t>ページ</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1886276093"/>
                  </a:ext>
                </a:extLst>
              </a:tr>
              <a:tr h="447722">
                <a:tc>
                  <a:txBody>
                    <a:bodyPr/>
                    <a:lstStyle/>
                    <a:p>
                      <a:pPr algn="ctr" fontAlgn="ctr"/>
                      <a:r>
                        <a:rPr lang="en-US" altLang="ja-JP" sz="800" b="0" i="0" u="none" strike="noStrike" dirty="0">
                          <a:solidFill>
                            <a:schemeClr val="tx1"/>
                          </a:solidFill>
                          <a:effectLst/>
                          <a:latin typeface="+mn-ea"/>
                          <a:ea typeface="+mn-ea"/>
                        </a:rPr>
                        <a:t>14-3</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多様な人材層に対する介護人材キャリアアップ研修支援事業</a:t>
                      </a:r>
                      <a:br>
                        <a:rPr lang="ja-JP" altLang="en-US" sz="800" b="0" i="0" u="none" strike="noStrike" dirty="0">
                          <a:solidFill>
                            <a:schemeClr val="tx1"/>
                          </a:solidFill>
                          <a:effectLst/>
                          <a:latin typeface="+mn-ea"/>
                          <a:ea typeface="+mn-ea"/>
                        </a:rPr>
                      </a:b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介護支援専門員資質向上事業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資質向上に資する介護支援専門員を対象とした研修</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居宅介護支援の特定事業所加算の算定事業所数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介護給付費等実態調査</a:t>
                      </a:r>
                      <a:r>
                        <a:rPr lang="en-US" altLang="ja-JP" sz="800" b="0" i="0" u="none" strike="noStrike" dirty="0">
                          <a:solidFill>
                            <a:schemeClr val="tx1"/>
                          </a:solidFill>
                          <a:effectLst/>
                          <a:latin typeface="+mn-ea"/>
                          <a:ea typeface="+mn-ea"/>
                        </a:rPr>
                        <a:t>】</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477839835"/>
                  </a:ext>
                </a:extLst>
              </a:tr>
            </a:tbl>
          </a:graphicData>
        </a:graphic>
      </p:graphicFrame>
      <p:graphicFrame>
        <p:nvGraphicFramePr>
          <p:cNvPr id="4" name="表 3">
            <a:extLst>
              <a:ext uri="{FF2B5EF4-FFF2-40B4-BE49-F238E27FC236}">
                <a16:creationId xmlns:a16="http://schemas.microsoft.com/office/drawing/2014/main" id="{9EF5B73E-E38C-7CC8-4477-32D974C5F380}"/>
              </a:ext>
            </a:extLst>
          </p:cNvPr>
          <p:cNvGraphicFramePr>
            <a:graphicFrameLocks noGrp="1"/>
          </p:cNvGraphicFramePr>
          <p:nvPr/>
        </p:nvGraphicFramePr>
        <p:xfrm>
          <a:off x="143768" y="5218163"/>
          <a:ext cx="9432040" cy="1577044"/>
        </p:xfrm>
        <a:graphic>
          <a:graphicData uri="http://schemas.openxmlformats.org/drawingml/2006/table">
            <a:tbl>
              <a:tblPr/>
              <a:tblGrid>
                <a:gridCol w="360040">
                  <a:extLst>
                    <a:ext uri="{9D8B030D-6E8A-4147-A177-3AD203B41FA5}">
                      <a16:colId xmlns:a16="http://schemas.microsoft.com/office/drawing/2014/main" val="3942306188"/>
                    </a:ext>
                  </a:extLst>
                </a:gridCol>
                <a:gridCol w="2268000">
                  <a:extLst>
                    <a:ext uri="{9D8B030D-6E8A-4147-A177-3AD203B41FA5}">
                      <a16:colId xmlns:a16="http://schemas.microsoft.com/office/drawing/2014/main" val="3327940521"/>
                    </a:ext>
                  </a:extLst>
                </a:gridCol>
                <a:gridCol w="2268000">
                  <a:extLst>
                    <a:ext uri="{9D8B030D-6E8A-4147-A177-3AD203B41FA5}">
                      <a16:colId xmlns:a16="http://schemas.microsoft.com/office/drawing/2014/main" val="3651907571"/>
                    </a:ext>
                  </a:extLst>
                </a:gridCol>
                <a:gridCol w="2268000">
                  <a:extLst>
                    <a:ext uri="{9D8B030D-6E8A-4147-A177-3AD203B41FA5}">
                      <a16:colId xmlns:a16="http://schemas.microsoft.com/office/drawing/2014/main" val="1347923353"/>
                    </a:ext>
                  </a:extLst>
                </a:gridCol>
                <a:gridCol w="2268000">
                  <a:extLst>
                    <a:ext uri="{9D8B030D-6E8A-4147-A177-3AD203B41FA5}">
                      <a16:colId xmlns:a16="http://schemas.microsoft.com/office/drawing/2014/main" val="1903433795"/>
                    </a:ext>
                  </a:extLst>
                </a:gridCol>
              </a:tblGrid>
              <a:tr h="491781">
                <a:tc>
                  <a:txBody>
                    <a:bodyPr/>
                    <a:lstStyle/>
                    <a:p>
                      <a:pPr algn="ctr" fontAlgn="ctr"/>
                      <a:r>
                        <a:rPr lang="en-US" altLang="ja-JP" sz="800" b="0" i="0" u="none" strike="noStrike" dirty="0">
                          <a:solidFill>
                            <a:schemeClr val="tx1"/>
                          </a:solidFill>
                          <a:effectLst/>
                          <a:latin typeface="+mn-ea"/>
                          <a:ea typeface="+mn-ea"/>
                        </a:rPr>
                        <a:t>15</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喀痰吸引等研修の実施体制強化事業</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n-ea"/>
                          <a:ea typeface="+mn-ea"/>
                          <a:cs typeface="+mn-cs"/>
                        </a:rPr>
                        <a:t>登録研修機関開設の際の初度経費を支援</a:t>
                      </a:r>
                      <a:endParaRPr lang="ja-JP" altLang="en-US" u="none" dirty="0">
                        <a:solidFill>
                          <a:schemeClr val="tx1"/>
                        </a:solidFill>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補助実施事業所数</a:t>
                      </a:r>
                      <a:endParaRPr lang="en-US" altLang="ja-JP" sz="800" b="0" i="0" u="none" strike="noStrike" dirty="0">
                        <a:solidFill>
                          <a:schemeClr val="tx1"/>
                        </a:solidFill>
                        <a:effectLst/>
                        <a:latin typeface="+mn-ea"/>
                        <a:ea typeface="+mn-ea"/>
                      </a:endParaRPr>
                    </a:p>
                    <a:p>
                      <a:pPr algn="l" fontAlgn="ct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研修指導者講習会参加者数</a:t>
                      </a:r>
                      <a:br>
                        <a:rPr lang="ja-JP" altLang="en-US" sz="800" b="0" i="0" u="none" strike="noStrike" dirty="0">
                          <a:solidFill>
                            <a:schemeClr val="tx1"/>
                          </a:solidFill>
                          <a:effectLst/>
                          <a:latin typeface="+mn-ea"/>
                          <a:ea typeface="+mn-ea"/>
                        </a:rPr>
                      </a:b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看取り介護加算の算定事業所数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介護給付費等実態調査</a:t>
                      </a:r>
                      <a:r>
                        <a:rPr lang="en-US" altLang="ja-JP" sz="800" b="0" i="0" u="none" strike="noStrike" dirty="0">
                          <a:solidFill>
                            <a:schemeClr val="tx1"/>
                          </a:solidFill>
                          <a:effectLst/>
                          <a:latin typeface="+mn-ea"/>
                          <a:ea typeface="+mn-ea"/>
                        </a:rPr>
                        <a:t>】</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383034861"/>
                  </a:ext>
                </a:extLst>
              </a:tr>
              <a:tr h="447722">
                <a:tc>
                  <a:txBody>
                    <a:bodyPr/>
                    <a:lstStyle/>
                    <a:p>
                      <a:pPr algn="ctr" fontAlgn="ctr"/>
                      <a:r>
                        <a:rPr lang="en-US" altLang="ja-JP" sz="800" b="0" i="0" u="none" strike="noStrike" dirty="0">
                          <a:solidFill>
                            <a:schemeClr val="tx1"/>
                          </a:solidFill>
                          <a:effectLst/>
                          <a:latin typeface="+mn-ea"/>
                          <a:ea typeface="+mn-ea"/>
                        </a:rPr>
                        <a:t>16</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介護施設、介護事業所への出前研修の支援事業</a:t>
                      </a:r>
                      <a:endParaRPr lang="ja-JP" altLang="en-US" sz="800" b="0" i="0" u="none" strike="noStrike" baseline="0"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代替要員の確保が困難なため、外部研修等への参加が困難な施設、事業所に対する出前研修等を実施</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579174377"/>
                  </a:ext>
                </a:extLst>
              </a:tr>
              <a:tr h="447722">
                <a:tc>
                  <a:txBody>
                    <a:bodyPr/>
                    <a:lstStyle/>
                    <a:p>
                      <a:pPr algn="ctr" fontAlgn="ctr"/>
                      <a:r>
                        <a:rPr lang="en-US" altLang="ja-JP" sz="800" b="0" i="0" u="none" strike="noStrike" dirty="0">
                          <a:solidFill>
                            <a:schemeClr val="tx1"/>
                          </a:solidFill>
                          <a:effectLst/>
                          <a:latin typeface="+mn-ea"/>
                          <a:ea typeface="+mn-ea"/>
                        </a:rPr>
                        <a:t>17</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各種研修に係る代替要員の確保対策事業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ja-JP" altLang="en-US" sz="800" b="0" i="0" u="none" strike="noStrike" dirty="0">
                          <a:solidFill>
                            <a:schemeClr val="tx1"/>
                          </a:solidFill>
                          <a:effectLst/>
                          <a:latin typeface="+mn-ea"/>
                          <a:ea typeface="+mn-ea"/>
                        </a:rPr>
                        <a:t>現任職員が各種研修を受講している期間における代替職員の確保に要する経費の支援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実施事業所数</a:t>
                      </a:r>
                      <a:br>
                        <a:rPr lang="ja-JP" altLang="en-US" sz="800" b="0" i="0" u="none" strike="noStrike" dirty="0">
                          <a:solidFill>
                            <a:schemeClr val="tx1"/>
                          </a:solidFill>
                          <a:effectLst/>
                          <a:latin typeface="+mn-ea"/>
                          <a:ea typeface="+mn-ea"/>
                        </a:rPr>
                      </a:b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代替職員の数または延べ日数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介護サービス従事者数の離職率</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介護労働実態調査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2429918265"/>
                  </a:ext>
                </a:extLst>
              </a:tr>
            </a:tbl>
          </a:graphicData>
        </a:graphic>
      </p:graphicFrame>
    </p:spTree>
    <p:extLst>
      <p:ext uri="{BB962C8B-B14F-4D97-AF65-F5344CB8AC3E}">
        <p14:creationId xmlns:p14="http://schemas.microsoft.com/office/powerpoint/2010/main" val="4281041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3"/>
          <p:cNvSpPr>
            <a:spLocks noGrp="1"/>
          </p:cNvSpPr>
          <p:nvPr>
            <p:ph type="sldNum" sz="quarter" idx="12"/>
          </p:nvPr>
        </p:nvSpPr>
        <p:spPr>
          <a:xfrm>
            <a:off x="7728507" y="6817579"/>
            <a:ext cx="2352146" cy="383381"/>
          </a:xfrm>
        </p:spPr>
        <p:txBody>
          <a:bodyPr/>
          <a:lstStyle/>
          <a:p>
            <a:fld id="{4815234B-545C-4FEF-896B-BB7CC5D197AF}" type="slidenum">
              <a:rPr lang="ja-JP" altLang="en-US" sz="1300" smtClean="0">
                <a:solidFill>
                  <a:prstClr val="black">
                    <a:tint val="75000"/>
                  </a:prstClr>
                </a:solidFill>
              </a:rPr>
              <a:pPr/>
              <a:t>9</a:t>
            </a:fld>
            <a:endParaRPr lang="ja-JP" altLang="en-US" sz="1300" dirty="0">
              <a:solidFill>
                <a:prstClr val="black">
                  <a:tint val="75000"/>
                </a:prstClr>
              </a:solidFill>
            </a:endParaRPr>
          </a:p>
        </p:txBody>
      </p:sp>
      <p:graphicFrame>
        <p:nvGraphicFramePr>
          <p:cNvPr id="8" name="表 7"/>
          <p:cNvGraphicFramePr>
            <a:graphicFrameLocks noGrp="1"/>
          </p:cNvGraphicFramePr>
          <p:nvPr>
            <p:extLst>
              <p:ext uri="{D42A27DB-BD31-4B8C-83A1-F6EECF244321}">
                <p14:modId xmlns:p14="http://schemas.microsoft.com/office/powerpoint/2010/main" val="566392280"/>
              </p:ext>
            </p:extLst>
          </p:nvPr>
        </p:nvGraphicFramePr>
        <p:xfrm>
          <a:off x="359792" y="216074"/>
          <a:ext cx="9432040" cy="3552374"/>
        </p:xfrm>
        <a:graphic>
          <a:graphicData uri="http://schemas.openxmlformats.org/drawingml/2006/table">
            <a:tbl>
              <a:tblPr/>
              <a:tblGrid>
                <a:gridCol w="360040">
                  <a:extLst>
                    <a:ext uri="{9D8B030D-6E8A-4147-A177-3AD203B41FA5}">
                      <a16:colId xmlns:a16="http://schemas.microsoft.com/office/drawing/2014/main" val="20000"/>
                    </a:ext>
                  </a:extLst>
                </a:gridCol>
                <a:gridCol w="1134000">
                  <a:extLst>
                    <a:ext uri="{9D8B030D-6E8A-4147-A177-3AD203B41FA5}">
                      <a16:colId xmlns:a16="http://schemas.microsoft.com/office/drawing/2014/main" val="20001"/>
                    </a:ext>
                  </a:extLst>
                </a:gridCol>
                <a:gridCol w="1134000">
                  <a:extLst>
                    <a:ext uri="{9D8B030D-6E8A-4147-A177-3AD203B41FA5}">
                      <a16:colId xmlns:a16="http://schemas.microsoft.com/office/drawing/2014/main" val="2419167187"/>
                    </a:ext>
                  </a:extLst>
                </a:gridCol>
                <a:gridCol w="2268000">
                  <a:extLst>
                    <a:ext uri="{9D8B030D-6E8A-4147-A177-3AD203B41FA5}">
                      <a16:colId xmlns:a16="http://schemas.microsoft.com/office/drawing/2014/main" val="20003"/>
                    </a:ext>
                  </a:extLst>
                </a:gridCol>
                <a:gridCol w="2268000">
                  <a:extLst>
                    <a:ext uri="{9D8B030D-6E8A-4147-A177-3AD203B41FA5}">
                      <a16:colId xmlns:a16="http://schemas.microsoft.com/office/drawing/2014/main" val="20004"/>
                    </a:ext>
                  </a:extLst>
                </a:gridCol>
                <a:gridCol w="2268000">
                  <a:extLst>
                    <a:ext uri="{9D8B030D-6E8A-4147-A177-3AD203B41FA5}">
                      <a16:colId xmlns:a16="http://schemas.microsoft.com/office/drawing/2014/main" val="20005"/>
                    </a:ext>
                  </a:extLst>
                </a:gridCol>
              </a:tblGrid>
              <a:tr h="175139">
                <a:tc rowSpan="2">
                  <a:txBody>
                    <a:bodyPr/>
                    <a:lstStyle/>
                    <a:p>
                      <a:pPr algn="ctr" fontAlgn="ct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gridSpan="2">
                  <a:txBody>
                    <a:bodyPr/>
                    <a:lstStyle/>
                    <a:p>
                      <a:pPr algn="ctr" fontAlgn="ctr"/>
                      <a:r>
                        <a:rPr lang="ja-JP" altLang="en-US" sz="900" b="0" i="0" u="none" strike="noStrike" dirty="0">
                          <a:solidFill>
                            <a:srgbClr val="000000"/>
                          </a:solidFill>
                          <a:effectLst/>
                          <a:latin typeface="+mn-ea"/>
                          <a:ea typeface="+mn-ea"/>
                        </a:rPr>
                        <a:t>事業の種類</a:t>
                      </a:r>
                      <a:endParaRPr lang="zh-TW" altLang="en-US"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rowSpan="2" hMerge="1">
                  <a:txBody>
                    <a:bodyPr/>
                    <a:lstStyle/>
                    <a:p>
                      <a:endParaRPr kumimoji="1" lang="ja-JP" altLang="en-US"/>
                    </a:p>
                  </a:txBody>
                  <a:tcPr/>
                </a:tc>
                <a:tc rowSpan="2">
                  <a:txBody>
                    <a:bodyPr/>
                    <a:lstStyle/>
                    <a:p>
                      <a:pPr algn="ctr" fontAlgn="ctr"/>
                      <a:r>
                        <a:rPr lang="ja-JP" altLang="en-US" sz="900" b="0" i="0" u="none" strike="noStrike" dirty="0">
                          <a:solidFill>
                            <a:srgbClr val="000000"/>
                          </a:solidFill>
                          <a:effectLst/>
                          <a:latin typeface="+mn-ea"/>
                          <a:ea typeface="+mn-ea"/>
                        </a:rPr>
                        <a:t>事業内容・事業例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a:txBody>
                    <a:bodyPr/>
                    <a:lstStyle/>
                    <a:p>
                      <a:pPr algn="ctr" fontAlgn="ctr"/>
                      <a:r>
                        <a:rPr lang="ja-JP" altLang="en-US" sz="900" b="0" i="0" u="none" strike="noStrike" dirty="0">
                          <a:solidFill>
                            <a:srgbClr val="000000"/>
                          </a:solidFill>
                          <a:effectLst/>
                          <a:latin typeface="+mn-ea"/>
                          <a:ea typeface="+mn-ea"/>
                        </a:rPr>
                        <a:t>指標例</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a:txBody>
                    <a:bodyPr/>
                    <a:lstStyle/>
                    <a:p>
                      <a:pPr algn="l"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649239788"/>
                  </a:ext>
                </a:extLst>
              </a:tr>
              <a:tr h="175139">
                <a:tc vMerge="1">
                  <a:txBody>
                    <a:bodyPr/>
                    <a:lstStyle/>
                    <a:p>
                      <a:pPr algn="ctr" fontAlgn="ctr"/>
                      <a:endParaRPr lang="en-US" altLang="ja-JP"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gridSpan="2" vMerge="1">
                  <a:txBody>
                    <a:bodyPr/>
                    <a:lstStyle/>
                    <a:p>
                      <a:pPr algn="l" fontAlgn="ctr"/>
                      <a:endParaRPr lang="zh-TW"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hMerge="1" vMerge="1">
                  <a:txBody>
                    <a:bodyPr/>
                    <a:lstStyle/>
                    <a:p>
                      <a:endParaRPr kumimoji="1" lang="ja-JP" altLang="en-US"/>
                    </a:p>
                  </a:txBody>
                  <a:tcPr/>
                </a:tc>
                <a:tc vMerge="1">
                  <a:txBody>
                    <a:bodyPr/>
                    <a:lstStyle/>
                    <a:p>
                      <a:pPr algn="l" fontAlgn="ctr"/>
                      <a:endParaRPr lang="ja-JP" altLang="en-US" sz="800" b="0" i="0" u="none" strike="noStrike" dirty="0">
                        <a:solidFill>
                          <a:srgbClr val="000000"/>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アウトプット指標</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tc>
                  <a:txBody>
                    <a:bodyPr/>
                    <a:lstStyle/>
                    <a:p>
                      <a:pPr algn="ctr" fontAlgn="ctr"/>
                      <a:r>
                        <a:rPr lang="ja-JP" altLang="en-US" sz="900" b="0" i="0" u="none" strike="noStrike" dirty="0">
                          <a:solidFill>
                            <a:srgbClr val="000000"/>
                          </a:solidFill>
                          <a:effectLst/>
                          <a:latin typeface="+mn-ea"/>
                          <a:ea typeface="+mn-ea"/>
                        </a:rPr>
                        <a:t>アウトカム指標</a:t>
                      </a:r>
                      <a:endParaRPr lang="en-US" altLang="ja-JP" sz="900" b="0" i="0" u="none" strike="noStrike" dirty="0">
                        <a:solidFill>
                          <a:srgbClr val="00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822063149"/>
                  </a:ext>
                </a:extLst>
              </a:tr>
              <a:tr h="447722">
                <a:tc>
                  <a:txBody>
                    <a:bodyPr/>
                    <a:lstStyle/>
                    <a:p>
                      <a:pPr algn="ctr" fontAlgn="ctr"/>
                      <a:r>
                        <a:rPr lang="en-US" altLang="ja-JP" sz="800" b="0" i="0" u="none" strike="noStrike" dirty="0">
                          <a:solidFill>
                            <a:schemeClr val="tx1"/>
                          </a:solidFill>
                          <a:effectLst/>
                          <a:latin typeface="+mn-ea"/>
                          <a:ea typeface="+mn-ea"/>
                        </a:rPr>
                        <a:t>18</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潜在介護福祉士等の再就業促進事業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800" b="0" i="0" u="none" strike="noStrike" dirty="0">
                          <a:solidFill>
                            <a:schemeClr val="tx1"/>
                          </a:solidFill>
                          <a:effectLst/>
                          <a:latin typeface="+mn-ea"/>
                          <a:ea typeface="+mn-ea"/>
                        </a:rPr>
                        <a:t>潜在介護福祉士の再就業に向けた研修等</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離職者を対象に、離職理由など、ニーズ把握のための実態調査に係る経費を支援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br>
                        <a:rPr lang="ja-JP" altLang="en-US" sz="800" b="0" i="0" u="none" strike="noStrike" dirty="0">
                          <a:solidFill>
                            <a:schemeClr val="tx1"/>
                          </a:solidFill>
                          <a:effectLst/>
                          <a:latin typeface="+mn-ea"/>
                          <a:ea typeface="+mn-ea"/>
                        </a:rPr>
                      </a:br>
                      <a:r>
                        <a:rPr lang="ja-JP" altLang="en-US" sz="800" b="0" i="0" u="none" strike="noStrike" dirty="0">
                          <a:solidFill>
                            <a:schemeClr val="tx1"/>
                          </a:solidFill>
                          <a:effectLst/>
                          <a:latin typeface="+mn-ea"/>
                          <a:ea typeface="+mn-ea"/>
                        </a:rPr>
                        <a:t>研修指導者講習参加者数</a:t>
                      </a:r>
                      <a:endParaRPr lang="en-US" altLang="ja-JP" sz="800" b="0" i="0" u="none" strike="noStrike" dirty="0">
                        <a:solidFill>
                          <a:schemeClr val="tx1"/>
                        </a:solidFill>
                        <a:effectLst/>
                        <a:latin typeface="+mn-ea"/>
                        <a:ea typeface="+mn-ea"/>
                      </a:endParaRPr>
                    </a:p>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調査実施の有無</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介護サービス従事者（介護福祉士）数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介護サービス施設・事業所調査</a:t>
                      </a:r>
                      <a:r>
                        <a:rPr lang="en-US" altLang="ja-JP" sz="800" b="0" i="0" u="none" strike="noStrike" dirty="0">
                          <a:solidFill>
                            <a:schemeClr val="tx1"/>
                          </a:solidFill>
                          <a:effectLst/>
                          <a:latin typeface="+mn-ea"/>
                          <a:ea typeface="+mn-ea"/>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423185455"/>
                  </a:ext>
                </a:extLst>
              </a:tr>
              <a:tr h="447722">
                <a:tc rowSpan="6">
                  <a:txBody>
                    <a:bodyPr/>
                    <a:lstStyle/>
                    <a:p>
                      <a:pPr algn="ctr" fontAlgn="ctr"/>
                      <a:r>
                        <a:rPr lang="en-US" altLang="ja-JP" sz="800" b="0" i="0" u="none" strike="noStrike" dirty="0">
                          <a:solidFill>
                            <a:schemeClr val="tx1"/>
                          </a:solidFill>
                          <a:effectLst/>
                          <a:latin typeface="+mn-ea"/>
                          <a:ea typeface="+mn-ea"/>
                        </a:rPr>
                        <a:t>19-1</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認知症ケアに携わる人材の育成のための研修事業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kumimoji="1" lang="ja-JP" altLang="en-US"/>
                    </a:p>
                  </a:txBody>
                  <a:tcPr/>
                </a:tc>
                <a:tc hMerge="1">
                  <a:txBody>
                    <a:bodyPr/>
                    <a:lstStyle/>
                    <a:p>
                      <a:pPr algn="l" fontAlgn="ctr"/>
                      <a:endParaRPr lang="ja-JP" altLang="en-US" sz="800" b="0" i="0" u="none" strike="noStrike" dirty="0">
                        <a:solidFill>
                          <a:schemeClr val="tx1"/>
                        </a:solidFill>
                        <a:effectLst/>
                        <a:latin typeface="ＭＳ Ｐ明朝"/>
                      </a:endParaRPr>
                    </a:p>
                  </a:txBody>
                  <a:tcPr marL="7378" marR="7378" marT="73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会議開催数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研修指導者講習参加者数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認知症専門ケア加算の算定事業所数</a:t>
                      </a:r>
                      <a:r>
                        <a:rPr lang="en-US" altLang="zh-TW" sz="800" b="0" i="0" u="none" strike="noStrike" dirty="0">
                          <a:solidFill>
                            <a:schemeClr val="tx1"/>
                          </a:solidFill>
                          <a:effectLst/>
                          <a:latin typeface="+mn-ea"/>
                          <a:ea typeface="+mn-ea"/>
                        </a:rPr>
                        <a:t>【</a:t>
                      </a:r>
                      <a:r>
                        <a:rPr lang="zh-TW" altLang="en-US" sz="800" b="0" i="0" u="none" strike="noStrike" dirty="0">
                          <a:solidFill>
                            <a:schemeClr val="tx1"/>
                          </a:solidFill>
                          <a:effectLst/>
                          <a:latin typeface="+mn-ea"/>
                          <a:ea typeface="+mn-ea"/>
                        </a:rPr>
                        <a:t>介護給付費</a:t>
                      </a:r>
                      <a:r>
                        <a:rPr lang="ja-JP" altLang="en-US" sz="800" b="0" i="0" u="none" strike="noStrike" dirty="0">
                          <a:solidFill>
                            <a:schemeClr val="tx1"/>
                          </a:solidFill>
                          <a:effectLst/>
                          <a:latin typeface="+mn-ea"/>
                          <a:ea typeface="+mn-ea"/>
                        </a:rPr>
                        <a:t>等</a:t>
                      </a:r>
                      <a:r>
                        <a:rPr lang="zh-TW" altLang="en-US" sz="800" b="0" i="0" u="none" strike="noStrike" dirty="0">
                          <a:solidFill>
                            <a:schemeClr val="tx1"/>
                          </a:solidFill>
                          <a:effectLst/>
                          <a:latin typeface="+mn-ea"/>
                          <a:ea typeface="+mn-ea"/>
                        </a:rPr>
                        <a:t>実態調査</a:t>
                      </a:r>
                      <a:r>
                        <a:rPr lang="en-US" altLang="zh-TW" sz="800" b="0" i="0" u="none" strike="noStrike" dirty="0">
                          <a:solidFill>
                            <a:schemeClr val="tx1"/>
                          </a:solidFill>
                          <a:effectLst/>
                          <a:latin typeface="+mn-ea"/>
                          <a:ea typeface="+mn-ea"/>
                        </a:rPr>
                        <a:t>】</a:t>
                      </a:r>
                      <a:endParaRPr lang="en-US" altLang="ja-JP" sz="800" b="0" i="0" u="none" strike="noStrike" baseline="0"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認知症高齢者の日常生活自立度の悪化度</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049399057"/>
                  </a:ext>
                </a:extLst>
              </a:tr>
              <a:tr h="447722">
                <a:tc vMerge="1">
                  <a:txBody>
                    <a:bodyPr/>
                    <a:lstStyle/>
                    <a:p>
                      <a:pPr algn="ctr" fontAlgn="ctr"/>
                      <a:endParaRPr lang="ja-JP" altLang="en-US" sz="800" b="0" i="0" u="none" strike="noStrike" dirty="0">
                        <a:solidFill>
                          <a:srgbClr val="FF0000"/>
                        </a:solidFill>
                        <a:effectLst/>
                        <a:latin typeface="ＭＳ Ｐ明朝"/>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5">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en-US" altLang="ja-JP" sz="800" b="0" i="0" u="none" strike="noStrike" dirty="0">
                          <a:solidFill>
                            <a:schemeClr val="tx1"/>
                          </a:solidFill>
                          <a:effectLst/>
                          <a:latin typeface="+mn-ea"/>
                          <a:ea typeface="+mn-ea"/>
                        </a:rPr>
                        <a:t>19-b </a:t>
                      </a:r>
                      <a:r>
                        <a:rPr lang="ja-JP" altLang="en-US" sz="800" b="0" i="0" u="none" strike="noStrike" dirty="0">
                          <a:solidFill>
                            <a:schemeClr val="tx1"/>
                          </a:solidFill>
                          <a:effectLst/>
                          <a:latin typeface="+mn-ea"/>
                          <a:ea typeface="+mn-ea"/>
                        </a:rPr>
                        <a:t>介護サービス事業所の管理者等に対する研修</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800" b="0" i="0" u="none" strike="noStrike" dirty="0">
                        <a:solidFill>
                          <a:srgbClr val="000000"/>
                        </a:solidFill>
                        <a:effectLst/>
                        <a:latin typeface="ＭＳ Ｐ明朝"/>
                      </a:endParaRPr>
                    </a:p>
                  </a:txBody>
                  <a:tcPr marL="7523" marR="7523" marT="7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認知症専門ケア加算の算定事業所数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介護給付費等実態調査</a:t>
                      </a:r>
                      <a:r>
                        <a:rPr lang="en-US" altLang="ja-JP" sz="800" b="0" i="0" u="none" strike="noStrike" dirty="0">
                          <a:solidFill>
                            <a:schemeClr val="tx1"/>
                          </a:solidFill>
                          <a:effectLst/>
                          <a:latin typeface="+mn-ea"/>
                          <a:ea typeface="+mn-ea"/>
                        </a:rPr>
                        <a:t>】</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262813157"/>
                  </a:ext>
                </a:extLst>
              </a:tr>
              <a:tr h="447722">
                <a:tc vMerge="1">
                  <a:txBody>
                    <a:bodyPr/>
                    <a:lstStyle/>
                    <a:p>
                      <a:pPr algn="ctr" fontAlgn="ctr"/>
                      <a:endParaRPr lang="ja-JP" altLang="en-US" sz="800" b="0" i="0" u="none" strike="noStrike" dirty="0">
                        <a:solidFill>
                          <a:srgbClr val="FF0000"/>
                        </a:solidFill>
                        <a:effectLst/>
                        <a:latin typeface="ＭＳ Ｐ明朝"/>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明朝"/>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en-US" altLang="ja-JP" sz="800" b="0" i="0" u="none" strike="noStrike" dirty="0">
                          <a:solidFill>
                            <a:schemeClr val="tx1"/>
                          </a:solidFill>
                          <a:effectLst/>
                          <a:latin typeface="+mn-ea"/>
                          <a:ea typeface="+mn-ea"/>
                        </a:rPr>
                        <a:t>19-c </a:t>
                      </a:r>
                      <a:r>
                        <a:rPr lang="ja-JP" altLang="en-US" sz="800" b="0" i="0" u="none" strike="noStrike" dirty="0">
                          <a:solidFill>
                            <a:schemeClr val="tx1"/>
                          </a:solidFill>
                          <a:effectLst/>
                          <a:latin typeface="+mn-ea"/>
                          <a:ea typeface="+mn-ea"/>
                        </a:rPr>
                        <a:t>認知症サポート医の養成等の研修</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800" b="0" i="0" u="none" strike="noStrike" dirty="0">
                        <a:solidFill>
                          <a:srgbClr val="000000"/>
                        </a:solidFill>
                        <a:effectLst/>
                        <a:latin typeface="ＭＳ Ｐ明朝"/>
                      </a:endParaRPr>
                    </a:p>
                  </a:txBody>
                  <a:tcPr marL="7523" marR="7523" marT="7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認知症サポート医の数</a:t>
                      </a:r>
                      <a:r>
                        <a:rPr lang="en-US" altLang="ja-JP" sz="800" b="0" i="0" u="none" strike="noStrike" dirty="0">
                          <a:solidFill>
                            <a:schemeClr val="tx1"/>
                          </a:solidFill>
                          <a:effectLst/>
                          <a:latin typeface="+mn-ea"/>
                          <a:ea typeface="+mn-ea"/>
                        </a:rPr>
                        <a:t>【</a:t>
                      </a:r>
                      <a:r>
                        <a:rPr lang="ja-JP" altLang="en-US" sz="800" b="0" i="0" u="none" strike="noStrike" dirty="0">
                          <a:solidFill>
                            <a:schemeClr val="tx1"/>
                          </a:solidFill>
                          <a:effectLst/>
                          <a:latin typeface="+mn-ea"/>
                          <a:ea typeface="+mn-ea"/>
                        </a:rPr>
                        <a:t>都道府県が保有・公表する名簿</a:t>
                      </a:r>
                      <a:r>
                        <a:rPr lang="en-US" altLang="ja-JP" sz="800" b="0" i="0" u="none" strike="noStrike" dirty="0">
                          <a:solidFill>
                            <a:schemeClr val="tx1"/>
                          </a:solidFill>
                          <a:effectLst/>
                          <a:latin typeface="+mn-ea"/>
                          <a:ea typeface="+mn-ea"/>
                        </a:rPr>
                        <a:t>】</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085170077"/>
                  </a:ext>
                </a:extLst>
              </a:tr>
              <a:tr h="447722">
                <a:tc vMerge="1">
                  <a:txBody>
                    <a:bodyPr/>
                    <a:lstStyle/>
                    <a:p>
                      <a:pPr algn="ctr" fontAlgn="ctr"/>
                      <a:endParaRPr lang="ja-JP" altLang="en-US" sz="800" b="0" i="0" u="none" strike="noStrike" dirty="0">
                        <a:solidFill>
                          <a:srgbClr val="FF0000"/>
                        </a:solidFill>
                        <a:effectLst/>
                        <a:latin typeface="ＭＳ Ｐ明朝"/>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明朝"/>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en-US" altLang="ja-JP" sz="800" b="0" i="0" u="none" strike="noStrike" dirty="0">
                          <a:solidFill>
                            <a:schemeClr val="tx1"/>
                          </a:solidFill>
                          <a:effectLst/>
                          <a:latin typeface="+mn-ea"/>
                          <a:ea typeface="+mn-ea"/>
                        </a:rPr>
                        <a:t>19-d </a:t>
                      </a:r>
                      <a:r>
                        <a:rPr lang="ja-JP" altLang="en-US" sz="800" b="0" i="0" u="none" strike="noStrike" dirty="0">
                          <a:solidFill>
                            <a:schemeClr val="tx1"/>
                          </a:solidFill>
                          <a:effectLst/>
                          <a:latin typeface="+mn-ea"/>
                          <a:ea typeface="+mn-ea"/>
                        </a:rPr>
                        <a:t>初期集中支援チーム員の研修</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800" b="0" i="0" u="none" strike="noStrike" dirty="0">
                        <a:solidFill>
                          <a:srgbClr val="000000"/>
                        </a:solidFill>
                        <a:effectLst/>
                        <a:latin typeface="ＭＳ Ｐ明朝"/>
                      </a:endParaRPr>
                    </a:p>
                  </a:txBody>
                  <a:tcPr marL="7523" marR="7523" marT="7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認知症初期集中支援チームを設置している市町村数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初期集中支援チームの数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309547810"/>
                  </a:ext>
                </a:extLst>
              </a:tr>
              <a:tr h="447722">
                <a:tc vMerge="1">
                  <a:txBody>
                    <a:bodyPr/>
                    <a:lstStyle/>
                    <a:p>
                      <a:pPr algn="ctr" fontAlgn="ctr"/>
                      <a:endParaRPr lang="ja-JP" altLang="en-US" sz="800" b="0" i="0" u="none" strike="noStrike" dirty="0">
                        <a:solidFill>
                          <a:srgbClr val="FF0000"/>
                        </a:solidFill>
                        <a:effectLst/>
                        <a:latin typeface="ＭＳ Ｐ明朝"/>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明朝"/>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en-US" altLang="ja-JP" sz="800" b="0" i="0" u="none" strike="noStrike" dirty="0">
                          <a:solidFill>
                            <a:schemeClr val="tx1"/>
                          </a:solidFill>
                          <a:effectLst/>
                          <a:latin typeface="+mn-ea"/>
                          <a:ea typeface="+mn-ea"/>
                        </a:rPr>
                        <a:t>19-</a:t>
                      </a:r>
                      <a:r>
                        <a:rPr lang="en-US" sz="800" b="0" i="0" u="none" strike="noStrike" dirty="0">
                          <a:solidFill>
                            <a:schemeClr val="tx1"/>
                          </a:solidFill>
                          <a:effectLst/>
                          <a:latin typeface="+mn-ea"/>
                          <a:ea typeface="+mn-ea"/>
                        </a:rPr>
                        <a:t>e </a:t>
                      </a:r>
                      <a:r>
                        <a:rPr lang="ja-JP" altLang="en-US" sz="800" b="0" i="0" u="none" strike="noStrike" dirty="0">
                          <a:solidFill>
                            <a:schemeClr val="tx1"/>
                          </a:solidFill>
                          <a:effectLst/>
                          <a:latin typeface="+mn-ea"/>
                          <a:ea typeface="+mn-ea"/>
                        </a:rPr>
                        <a:t>認知症地域支援推進員の研修</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800" b="0" i="0" u="none" strike="noStrike" dirty="0">
                        <a:solidFill>
                          <a:srgbClr val="000000"/>
                        </a:solidFill>
                        <a:effectLst/>
                        <a:latin typeface="ＭＳ Ｐ明朝"/>
                      </a:endParaRPr>
                    </a:p>
                  </a:txBody>
                  <a:tcPr marL="7523" marR="7523" marT="7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800" b="0" i="0" u="none" strike="noStrike" dirty="0">
                          <a:solidFill>
                            <a:schemeClr val="tx1"/>
                          </a:solidFill>
                          <a:effectLst/>
                          <a:latin typeface="+mn-ea"/>
                          <a:ea typeface="+mn-ea"/>
                        </a:rPr>
                        <a:t>認知症地域支援推進員配置市町村数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876893227"/>
                  </a:ext>
                </a:extLst>
              </a:tr>
              <a:tr h="447722">
                <a:tc vMerge="1">
                  <a:txBody>
                    <a:bodyPr/>
                    <a:lstStyle/>
                    <a:p>
                      <a:pPr algn="ctr" fontAlgn="ctr"/>
                      <a:endParaRPr lang="ja-JP" altLang="en-US" sz="800" b="0" i="0" u="none" strike="noStrike" dirty="0">
                        <a:solidFill>
                          <a:srgbClr val="FF0000"/>
                        </a:solidFill>
                        <a:effectLst/>
                        <a:latin typeface="ＭＳ Ｐ明朝"/>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endParaRPr lang="en-US" altLang="ja-JP" sz="800" b="0" i="0" u="none" strike="noStrike" dirty="0">
                        <a:solidFill>
                          <a:schemeClr val="tx1"/>
                        </a:solidFill>
                        <a:effectLst/>
                        <a:latin typeface="ＭＳ Ｐ明朝"/>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en-US" altLang="ja-JP" sz="800" b="0" i="0" u="none" strike="noStrike" dirty="0">
                          <a:solidFill>
                            <a:schemeClr val="tx1"/>
                          </a:solidFill>
                          <a:effectLst/>
                          <a:latin typeface="+mn-ea"/>
                          <a:ea typeface="+mn-ea"/>
                        </a:rPr>
                        <a:t>19-</a:t>
                      </a:r>
                      <a:r>
                        <a:rPr lang="en-US" sz="800" b="0" i="0" u="none" strike="noStrike" dirty="0">
                          <a:solidFill>
                            <a:schemeClr val="tx1"/>
                          </a:solidFill>
                          <a:effectLst/>
                          <a:latin typeface="+mn-ea"/>
                          <a:ea typeface="+mn-ea"/>
                        </a:rPr>
                        <a:t>f  </a:t>
                      </a:r>
                      <a:r>
                        <a:rPr lang="ja-JP" altLang="en-US" sz="800" b="0" i="0" u="none" strike="noStrike" baseline="0" dirty="0">
                          <a:solidFill>
                            <a:schemeClr val="tx1"/>
                          </a:solidFill>
                          <a:effectLst/>
                          <a:latin typeface="+mn-ea"/>
                          <a:ea typeface="+mn-ea"/>
                        </a:rPr>
                        <a:t>ＢＰＳＤケアプログラムアドミニストレーター養成研修</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800" b="0" i="0" u="none" strike="noStrike" dirty="0">
                        <a:solidFill>
                          <a:srgbClr val="000000"/>
                        </a:solidFill>
                        <a:effectLst/>
                        <a:latin typeface="ＭＳ Ｐ明朝"/>
                      </a:endParaRPr>
                    </a:p>
                  </a:txBody>
                  <a:tcPr marL="7523" marR="7523" marT="7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chemeClr val="tx1"/>
                      </a:solidFill>
                      <a:prstDash val="solid"/>
                      <a:round/>
                      <a:headEnd type="none" w="med" len="med"/>
                      <a:tailEnd type="none" w="med" len="med"/>
                    </a:lnBlToTr>
                    <a:solidFill>
                      <a:srgbClr val="FFFFFF"/>
                    </a:solidFill>
                  </a:tcPr>
                </a:tc>
                <a:extLst>
                  <a:ext uri="{0D108BD9-81ED-4DB2-BD59-A6C34878D82A}">
                    <a16:rowId xmlns:a16="http://schemas.microsoft.com/office/drawing/2014/main" val="363648062"/>
                  </a:ext>
                </a:extLst>
              </a:tr>
            </a:tbl>
          </a:graphicData>
        </a:graphic>
      </p:graphicFrame>
      <p:graphicFrame>
        <p:nvGraphicFramePr>
          <p:cNvPr id="2" name="表 1">
            <a:extLst>
              <a:ext uri="{FF2B5EF4-FFF2-40B4-BE49-F238E27FC236}">
                <a16:creationId xmlns:a16="http://schemas.microsoft.com/office/drawing/2014/main" id="{2F4F3B93-486E-622F-E393-BFE2987921EA}"/>
              </a:ext>
            </a:extLst>
          </p:cNvPr>
          <p:cNvGraphicFramePr>
            <a:graphicFrameLocks noGrp="1"/>
          </p:cNvGraphicFramePr>
          <p:nvPr/>
        </p:nvGraphicFramePr>
        <p:xfrm>
          <a:off x="359792" y="3768448"/>
          <a:ext cx="9432040" cy="3190755"/>
        </p:xfrm>
        <a:graphic>
          <a:graphicData uri="http://schemas.openxmlformats.org/drawingml/2006/table">
            <a:tbl>
              <a:tblPr/>
              <a:tblGrid>
                <a:gridCol w="360040">
                  <a:extLst>
                    <a:ext uri="{9D8B030D-6E8A-4147-A177-3AD203B41FA5}">
                      <a16:colId xmlns:a16="http://schemas.microsoft.com/office/drawing/2014/main" val="4183898299"/>
                    </a:ext>
                  </a:extLst>
                </a:gridCol>
                <a:gridCol w="1134000">
                  <a:extLst>
                    <a:ext uri="{9D8B030D-6E8A-4147-A177-3AD203B41FA5}">
                      <a16:colId xmlns:a16="http://schemas.microsoft.com/office/drawing/2014/main" val="3215949174"/>
                    </a:ext>
                  </a:extLst>
                </a:gridCol>
                <a:gridCol w="1134000">
                  <a:extLst>
                    <a:ext uri="{9D8B030D-6E8A-4147-A177-3AD203B41FA5}">
                      <a16:colId xmlns:a16="http://schemas.microsoft.com/office/drawing/2014/main" val="2908182644"/>
                    </a:ext>
                  </a:extLst>
                </a:gridCol>
                <a:gridCol w="2268000">
                  <a:extLst>
                    <a:ext uri="{9D8B030D-6E8A-4147-A177-3AD203B41FA5}">
                      <a16:colId xmlns:a16="http://schemas.microsoft.com/office/drawing/2014/main" val="4167779858"/>
                    </a:ext>
                  </a:extLst>
                </a:gridCol>
                <a:gridCol w="2268000">
                  <a:extLst>
                    <a:ext uri="{9D8B030D-6E8A-4147-A177-3AD203B41FA5}">
                      <a16:colId xmlns:a16="http://schemas.microsoft.com/office/drawing/2014/main" val="2344903053"/>
                    </a:ext>
                  </a:extLst>
                </a:gridCol>
                <a:gridCol w="2268000">
                  <a:extLst>
                    <a:ext uri="{9D8B030D-6E8A-4147-A177-3AD203B41FA5}">
                      <a16:colId xmlns:a16="http://schemas.microsoft.com/office/drawing/2014/main" val="3025482914"/>
                    </a:ext>
                  </a:extLst>
                </a:gridCol>
              </a:tblGrid>
              <a:tr h="526215">
                <a:tc>
                  <a:txBody>
                    <a:bodyPr/>
                    <a:lstStyle/>
                    <a:p>
                      <a:pPr algn="ctr" fontAlgn="ctr"/>
                      <a:r>
                        <a:rPr lang="en-US" altLang="ja-JP" sz="800" b="0" i="0" u="none" strike="noStrike" dirty="0">
                          <a:solidFill>
                            <a:schemeClr val="tx1"/>
                          </a:solidFill>
                          <a:effectLst/>
                          <a:latin typeface="+mn-ea"/>
                          <a:ea typeface="+mn-ea"/>
                        </a:rPr>
                        <a:t>19-2</a:t>
                      </a: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チームオレンジコーディネーター研修等事業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800" b="0" i="0" u="none" strike="noStrike" dirty="0">
                          <a:solidFill>
                            <a:schemeClr val="tx1"/>
                          </a:solidFill>
                          <a:effectLst/>
                          <a:latin typeface="+mn-ea"/>
                          <a:ea typeface="+mn-ea"/>
                        </a:rPr>
                        <a:t>チームオレンジの活動の中核的な役割を担うコーディネーター等を養成</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チームオレンジを設置している市町村数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チームオレンジの数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チーム員数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163890842"/>
                  </a:ext>
                </a:extLst>
              </a:tr>
              <a:tr h="526215">
                <a:tc>
                  <a:txBody>
                    <a:bodyPr/>
                    <a:lstStyle/>
                    <a:p>
                      <a:pPr algn="ctr" fontAlgn="ctr"/>
                      <a:r>
                        <a:rPr lang="en-US" altLang="ja-JP" sz="800" b="0" i="0" u="none" strike="noStrike" dirty="0">
                          <a:solidFill>
                            <a:schemeClr val="tx1"/>
                          </a:solidFill>
                          <a:effectLst/>
                          <a:latin typeface="+mn-ea"/>
                          <a:ea typeface="+mn-ea"/>
                        </a:rPr>
                        <a:t>20</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地域における認知症施策の底上げ・充実のための重点支援事業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tc>
                <a:tc>
                  <a:txBody>
                    <a:bodyPr/>
                    <a:lstStyle/>
                    <a:p>
                      <a:pPr algn="l" fontAlgn="ctr"/>
                      <a:r>
                        <a:rPr lang="ja-JP" altLang="en-US" sz="800" b="0" i="0" u="none" strike="noStrike" dirty="0">
                          <a:solidFill>
                            <a:schemeClr val="tx1"/>
                          </a:solidFill>
                          <a:effectLst/>
                          <a:latin typeface="+mn-ea"/>
                          <a:ea typeface="+mn-ea"/>
                        </a:rPr>
                        <a:t>認知症施策推進大綱に関連する認知症施策について、地域における施策の実施状況等を踏まえたうえで、計画的に取組の充実や質の向上を図るために必要な経費を助成</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会議開催数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認知症ケアパスの作成市町村数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認知症カフェ設置市町村数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認知症初期集中支援チームの訪問実人数</a:t>
                      </a:r>
                      <a:endParaRPr lang="en-US" altLang="ja-JP"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933327130"/>
                  </a:ext>
                </a:extLst>
              </a:tr>
              <a:tr h="526215">
                <a:tc rowSpan="4">
                  <a:txBody>
                    <a:bodyPr/>
                    <a:lstStyle/>
                    <a:p>
                      <a:pPr algn="ctr" fontAlgn="ctr"/>
                      <a:r>
                        <a:rPr lang="en-US" altLang="ja-JP" sz="800" b="0" i="0" u="none" strike="noStrike" dirty="0">
                          <a:solidFill>
                            <a:schemeClr val="tx1"/>
                          </a:solidFill>
                          <a:effectLst/>
                          <a:latin typeface="+mn-ea"/>
                          <a:ea typeface="+mn-ea"/>
                        </a:rPr>
                        <a:t>21</a:t>
                      </a:r>
                      <a:endParaRPr lang="ja-JP" altLang="en-US" sz="800" b="0" i="0" u="none" strike="sng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地域包括ケアシステム構築・推進に資する人材育成・資質向上事業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noFill/>
                      <a:prstDash val="solid"/>
                      <a:round/>
                      <a:headEnd type="none" w="med" len="med"/>
                      <a:tailEnd type="none" w="med" len="med"/>
                    </a:lnB>
                    <a:noFill/>
                  </a:tcPr>
                </a:tc>
                <a:tc hMerge="1">
                  <a:txBody>
                    <a:bodyPr/>
                    <a:lstStyle/>
                    <a:p>
                      <a:endParaRPr kumimoji="1" lang="ja-JP" altLang="en-US"/>
                    </a:p>
                  </a:txBody>
                  <a:tcPr/>
                </a:tc>
                <a:tc hMerge="1">
                  <a:txBody>
                    <a:bodyPr/>
                    <a:lstStyle/>
                    <a:p>
                      <a:pPr algn="l" fontAlgn="ctr"/>
                      <a:endParaRPr lang="ja-JP" altLang="en-US" sz="800" b="0" i="0" u="sng" strike="noStrike"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solidFill>
                        <a:schemeClr val="tx1"/>
                      </a:solidFill>
                      <a:prstDash val="solid"/>
                      <a:round/>
                      <a:headEnd type="none" w="med" len="med"/>
                      <a:tailEnd type="none" w="med" len="med"/>
                    </a:lnBlToTr>
                    <a:solidFill>
                      <a:srgbClr val="FFFFFF"/>
                    </a:solidFill>
                  </a:tcPr>
                </a:tc>
                <a:tc>
                  <a:txBody>
                    <a:bodyPr/>
                    <a:lstStyle/>
                    <a:p>
                      <a:pPr algn="l" fontAlgn="ct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solidFill>
                        <a:schemeClr val="tx1"/>
                      </a:solidFill>
                      <a:prstDash val="solid"/>
                      <a:round/>
                      <a:headEnd type="none" w="med" len="med"/>
                      <a:tailEnd type="none" w="med" len="med"/>
                    </a:lnBlToTr>
                    <a:solidFill>
                      <a:srgbClr val="FFFFFF"/>
                    </a:solidFill>
                  </a:tcPr>
                </a:tc>
                <a:extLst>
                  <a:ext uri="{0D108BD9-81ED-4DB2-BD59-A6C34878D82A}">
                    <a16:rowId xmlns:a16="http://schemas.microsoft.com/office/drawing/2014/main" val="428974677"/>
                  </a:ext>
                </a:extLst>
              </a:tr>
              <a:tr h="526215">
                <a:tc vMerge="1">
                  <a:txBody>
                    <a:bodyPr/>
                    <a:lstStyle/>
                    <a:p>
                      <a:pPr algn="ctr" fontAlgn="ctr"/>
                      <a:endParaRPr lang="ja-JP" altLang="en-US" sz="800" b="0" i="0" u="sng" strike="noStrike"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3">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r>
                        <a:rPr lang="en-US" altLang="ja-JP" sz="800" b="0" i="0" u="none" strike="noStrike" dirty="0">
                          <a:solidFill>
                            <a:schemeClr val="tx1"/>
                          </a:solidFill>
                          <a:effectLst/>
                          <a:latin typeface="+mn-ea"/>
                          <a:ea typeface="+mn-ea"/>
                        </a:rPr>
                        <a:t>21-a </a:t>
                      </a:r>
                      <a:r>
                        <a:rPr lang="ja-JP" altLang="en-US" sz="800" b="0" i="0" u="none" strike="noStrike" dirty="0">
                          <a:solidFill>
                            <a:schemeClr val="tx1"/>
                          </a:solidFill>
                          <a:effectLst/>
                          <a:latin typeface="+mn-ea"/>
                          <a:ea typeface="+mn-ea"/>
                        </a:rPr>
                        <a:t>地域包括支援センター機能強化推進事業等</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l" fontAlgn="ctr"/>
                      <a:endParaRPr lang="ja-JP" altLang="en-US" sz="800" b="0" i="0" u="none" strike="noStrike" dirty="0">
                        <a:solidFill>
                          <a:srgbClr val="000000"/>
                        </a:solidFill>
                        <a:effectLst/>
                        <a:latin typeface="ＭＳ Ｐ明朝"/>
                      </a:endParaRPr>
                    </a:p>
                  </a:txBody>
                  <a:tcPr marL="7523" marR="7523" marT="75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69293" rtl="0" eaLnBrk="1" fontAlgn="auto" latinLnBrk="0" hangingPunct="1">
                        <a:lnSpc>
                          <a:spcPct val="100000"/>
                        </a:lnSpc>
                        <a:spcBef>
                          <a:spcPts val="0"/>
                        </a:spcBef>
                        <a:spcAft>
                          <a:spcPts val="0"/>
                        </a:spcAft>
                        <a:buClrTx/>
                        <a:buSzTx/>
                        <a:buFontTx/>
                        <a:buNone/>
                        <a:tabLst/>
                        <a:defRPr/>
                      </a:pP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solidFill>
                        <a:schemeClr val="tx1"/>
                      </a:solidFill>
                      <a:prstDash val="solid"/>
                      <a:round/>
                      <a:headEnd type="none" w="med" len="med"/>
                      <a:tailEnd type="none" w="med" len="med"/>
                    </a:lnBlToTr>
                    <a:solidFill>
                      <a:srgbClr val="FFFFFF"/>
                    </a:solidFill>
                  </a:tcPr>
                </a:tc>
                <a:extLst>
                  <a:ext uri="{0D108BD9-81ED-4DB2-BD59-A6C34878D82A}">
                    <a16:rowId xmlns:a16="http://schemas.microsoft.com/office/drawing/2014/main" val="1617311014"/>
                  </a:ext>
                </a:extLst>
              </a:tr>
              <a:tr h="526215">
                <a:tc vMerge="1">
                  <a:txBody>
                    <a:bodyPr/>
                    <a:lstStyle/>
                    <a:p>
                      <a:pPr algn="ctr" fontAlgn="ctr"/>
                      <a:endParaRPr lang="ja-JP" altLang="en-US" sz="800" b="0" i="0" u="sng" strike="noStrike"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endParaRPr lang="ja-JP" altLang="en-US" sz="800" b="0" i="0" u="sng" strike="noStrike"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en-US" altLang="ja-JP" sz="800" b="0" i="0" u="none" strike="noStrike" dirty="0">
                          <a:solidFill>
                            <a:schemeClr val="tx1"/>
                          </a:solidFill>
                          <a:effectLst/>
                          <a:latin typeface="+mn-ea"/>
                          <a:ea typeface="+mn-ea"/>
                        </a:rPr>
                        <a:t>21-b </a:t>
                      </a:r>
                      <a:r>
                        <a:rPr lang="ja-JP" altLang="en-US" sz="800" b="0" i="0" u="none" strike="noStrike" dirty="0">
                          <a:solidFill>
                            <a:schemeClr val="tx1"/>
                          </a:solidFill>
                          <a:effectLst/>
                          <a:latin typeface="+mn-ea"/>
                          <a:ea typeface="+mn-ea"/>
                        </a:rPr>
                        <a:t>生活支援コーディネーター養成研修</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endParaRPr lang="en-US" altLang="ja-JP" sz="800" b="0" i="0" u="none" strike="noStrike" dirty="0">
                        <a:solidFill>
                          <a:schemeClr val="tx1"/>
                        </a:solidFill>
                        <a:effectLst/>
                        <a:latin typeface="+mn-ea"/>
                        <a:ea typeface="+mn-ea"/>
                      </a:endParaRPr>
                    </a:p>
                    <a:p>
                      <a:pPr algn="l" fontAlgn="ctr"/>
                      <a:r>
                        <a:rPr lang="ja-JP" altLang="en-US" sz="800" b="0" i="0" u="none" strike="noStrike" dirty="0">
                          <a:solidFill>
                            <a:schemeClr val="tx1"/>
                          </a:solidFill>
                          <a:effectLst/>
                          <a:latin typeface="+mn-ea"/>
                          <a:ea typeface="+mn-ea"/>
                        </a:rPr>
                        <a:t>研修指導者講習参加者数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生活支援コーディネーター配置数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noFill/>
                      <a:prstDash val="solid"/>
                      <a:round/>
                      <a:headEnd type="none" w="med" len="med"/>
                      <a:tailEnd type="none" w="med" len="med"/>
                    </a:lnBlToTr>
                    <a:solidFill>
                      <a:srgbClr val="FFFFFF"/>
                    </a:solidFill>
                  </a:tcPr>
                </a:tc>
                <a:extLst>
                  <a:ext uri="{0D108BD9-81ED-4DB2-BD59-A6C34878D82A}">
                    <a16:rowId xmlns:a16="http://schemas.microsoft.com/office/drawing/2014/main" val="2295217428"/>
                  </a:ext>
                </a:extLst>
              </a:tr>
              <a:tr h="526215">
                <a:tc vMerge="1">
                  <a:txBody>
                    <a:bodyPr/>
                    <a:lstStyle/>
                    <a:p>
                      <a:pPr algn="ctr" fontAlgn="ctr"/>
                      <a:endParaRPr lang="ja-JP" altLang="en-US" sz="800" b="0" i="0" u="sng" strike="noStrike"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marL="0" marR="0" lvl="0" indent="0" algn="l" defTabSz="969293" rtl="0" eaLnBrk="1" fontAlgn="ctr" latinLnBrk="0" hangingPunct="1">
                        <a:lnSpc>
                          <a:spcPct val="100000"/>
                        </a:lnSpc>
                        <a:spcBef>
                          <a:spcPts val="0"/>
                        </a:spcBef>
                        <a:spcAft>
                          <a:spcPts val="0"/>
                        </a:spcAft>
                        <a:buClrTx/>
                        <a:buSzTx/>
                        <a:buFontTx/>
                        <a:buNone/>
                        <a:tabLst/>
                        <a:defRPr/>
                      </a:pPr>
                      <a:endParaRPr lang="ja-JP" altLang="en-US" sz="800" b="0" i="0" u="sng" strike="noStrike" dirty="0">
                        <a:solidFill>
                          <a:srgbClr val="FF0000"/>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en-US" altLang="ja-JP" sz="800" b="0" i="0" u="none" strike="noStrike" dirty="0">
                          <a:solidFill>
                            <a:schemeClr val="tx1"/>
                          </a:solidFill>
                          <a:effectLst/>
                          <a:latin typeface="+mn-ea"/>
                          <a:ea typeface="+mn-ea"/>
                        </a:rPr>
                        <a:t>21-c </a:t>
                      </a:r>
                      <a:r>
                        <a:rPr lang="ja-JP" altLang="en-US" sz="800" b="0" i="0" u="none" strike="noStrike" dirty="0">
                          <a:solidFill>
                            <a:schemeClr val="tx1"/>
                          </a:solidFill>
                          <a:effectLst/>
                          <a:latin typeface="+mn-ea"/>
                          <a:ea typeface="+mn-ea"/>
                        </a:rPr>
                        <a:t>医療・介護連携を推進するための人材の資質向上研修</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kumimoji="1" lang="ja-JP" altLang="en-US"/>
                    </a:p>
                  </a:txBody>
                  <a:tcP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00" b="0" i="0" u="none" strike="noStrike" dirty="0">
                          <a:solidFill>
                            <a:schemeClr val="tx1"/>
                          </a:solidFill>
                          <a:effectLst/>
                          <a:latin typeface="+mn-ea"/>
                          <a:ea typeface="+mn-ea"/>
                        </a:rPr>
                        <a:t>研修参加者数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ja-JP" altLang="en-US" sz="800" b="0" i="0" u="none" strike="noStrike" dirty="0">
                        <a:solidFill>
                          <a:schemeClr val="tx1"/>
                        </a:solidFill>
                        <a:effectLst/>
                        <a:latin typeface="+mn-ea"/>
                        <a:ea typeface="+mn-ea"/>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9525" cap="flat" cmpd="sng" algn="ctr">
                      <a:solidFill>
                        <a:schemeClr val="tx1"/>
                      </a:solidFill>
                      <a:prstDash val="solid"/>
                      <a:round/>
                      <a:headEnd type="none" w="med" len="med"/>
                      <a:tailEnd type="none" w="med" len="med"/>
                    </a:lnBlToTr>
                    <a:solidFill>
                      <a:srgbClr val="FFFFFF"/>
                    </a:solidFill>
                  </a:tcPr>
                </a:tc>
                <a:extLst>
                  <a:ext uri="{0D108BD9-81ED-4DB2-BD59-A6C34878D82A}">
                    <a16:rowId xmlns:a16="http://schemas.microsoft.com/office/drawing/2014/main" val="3385567577"/>
                  </a:ext>
                </a:extLst>
              </a:tr>
            </a:tbl>
          </a:graphicData>
        </a:graphic>
      </p:graphicFrame>
    </p:spTree>
    <p:extLst>
      <p:ext uri="{BB962C8B-B14F-4D97-AF65-F5344CB8AC3E}">
        <p14:creationId xmlns:p14="http://schemas.microsoft.com/office/powerpoint/2010/main" val="2537254713"/>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9637</TotalTime>
  <Words>5713</Words>
  <Application>Microsoft Office PowerPoint</Application>
  <PresentationFormat>ユーザー設定</PresentationFormat>
  <Paragraphs>636</Paragraphs>
  <Slides>12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ＭＳ Ｐゴシック</vt:lpstr>
      <vt:lpstr>ＭＳ Ｐ明朝</vt:lpstr>
      <vt:lpstr>メイリオ</vt:lpstr>
      <vt:lpstr>游ゴシック</vt:lpstr>
      <vt:lpstr>Arial</vt:lpstr>
      <vt:lpstr>Calibri</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紀久美 大矢</cp:lastModifiedBy>
  <cp:revision>803</cp:revision>
  <cp:lastPrinted>2022-06-23T05:55:07Z</cp:lastPrinted>
  <dcterms:created xsi:type="dcterms:W3CDTF">2015-07-07T23:50:18Z</dcterms:created>
  <dcterms:modified xsi:type="dcterms:W3CDTF">2024-12-27T09:03:33Z</dcterms:modified>
</cp:coreProperties>
</file>